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21" r:id="rId40"/>
    <p:sldId id="322" r:id="rId41"/>
    <p:sldId id="323" r:id="rId42"/>
    <p:sldId id="324" r:id="rId43"/>
    <p:sldId id="334" r:id="rId44"/>
    <p:sldId id="335" r:id="rId45"/>
    <p:sldId id="336" r:id="rId46"/>
    <p:sldId id="288" r:id="rId47"/>
    <p:sldId id="289" r:id="rId48"/>
    <p:sldId id="320" r:id="rId49"/>
    <p:sldId id="274" r:id="rId50"/>
    <p:sldId id="275" r:id="rId51"/>
    <p:sldId id="34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Accuracy Train</c:v>
                </c:pt>
              </c:strCache>
            </c:strRef>
          </c:tx>
          <c:spPr>
            <a:solidFill>
              <a:schemeClr val="accent1"/>
            </a:solidFill>
            <a:ln>
              <a:noFill/>
            </a:ln>
            <a:effectLst/>
          </c:spPr>
          <c:invertIfNegative val="0"/>
          <c:cat>
            <c:strRef>
              <c:f>Sheet1!$A$2:$A$5</c:f>
              <c:strCache>
                <c:ptCount val="4"/>
                <c:pt idx="0">
                  <c:v>Logistic Reg</c:v>
                </c:pt>
                <c:pt idx="1">
                  <c:v>SVM</c:v>
                </c:pt>
                <c:pt idx="2">
                  <c:v>Tree</c:v>
                </c:pt>
                <c:pt idx="3">
                  <c:v>KNN</c:v>
                </c:pt>
              </c:strCache>
            </c:strRef>
          </c:cat>
          <c:val>
            <c:numRef>
              <c:f>Sheet1!$B$2:$B$5</c:f>
              <c:numCache>
                <c:formatCode>General</c:formatCode>
                <c:ptCount val="4"/>
                <c:pt idx="0">
                  <c:v>0.84342859999999997</c:v>
                </c:pt>
                <c:pt idx="1">
                  <c:v>0.84821428600000004</c:v>
                </c:pt>
                <c:pt idx="2">
                  <c:v>0.875</c:v>
                </c:pt>
                <c:pt idx="3">
                  <c:v>0.84821428600000004</c:v>
                </c:pt>
              </c:numCache>
            </c:numRef>
          </c:val>
          <c:extLst>
            <c:ext xmlns:c16="http://schemas.microsoft.com/office/drawing/2014/chart" uri="{C3380CC4-5D6E-409C-BE32-E72D297353CC}">
              <c16:uniqueId val="{00000000-13F2-476E-9358-7EA94927428F}"/>
            </c:ext>
          </c:extLst>
        </c:ser>
        <c:ser>
          <c:idx val="1"/>
          <c:order val="1"/>
          <c:tx>
            <c:strRef>
              <c:f>Sheet1!$C$1</c:f>
              <c:strCache>
                <c:ptCount val="1"/>
                <c:pt idx="0">
                  <c:v>Accuracy Test</c:v>
                </c:pt>
              </c:strCache>
            </c:strRef>
          </c:tx>
          <c:spPr>
            <a:solidFill>
              <a:schemeClr val="accent2"/>
            </a:solidFill>
            <a:ln>
              <a:noFill/>
            </a:ln>
            <a:effectLst/>
          </c:spPr>
          <c:invertIfNegative val="0"/>
          <c:cat>
            <c:strRef>
              <c:f>Sheet1!$A$2:$A$5</c:f>
              <c:strCache>
                <c:ptCount val="4"/>
                <c:pt idx="0">
                  <c:v>Logistic Reg</c:v>
                </c:pt>
                <c:pt idx="1">
                  <c:v>SVM</c:v>
                </c:pt>
                <c:pt idx="2">
                  <c:v>Tree</c:v>
                </c:pt>
                <c:pt idx="3">
                  <c:v>KNN</c:v>
                </c:pt>
              </c:strCache>
            </c:strRef>
          </c:cat>
          <c:val>
            <c:numRef>
              <c:f>Sheet1!$C$2:$C$5</c:f>
              <c:numCache>
                <c:formatCode>General</c:formatCode>
                <c:ptCount val="4"/>
                <c:pt idx="0">
                  <c:v>0.83333400000000002</c:v>
                </c:pt>
                <c:pt idx="1">
                  <c:v>0.83333400000000002</c:v>
                </c:pt>
                <c:pt idx="2">
                  <c:v>0.83333400000000002</c:v>
                </c:pt>
                <c:pt idx="3">
                  <c:v>0.83333400000000002</c:v>
                </c:pt>
              </c:numCache>
            </c:numRef>
          </c:val>
          <c:extLst>
            <c:ext xmlns:c16="http://schemas.microsoft.com/office/drawing/2014/chart" uri="{C3380CC4-5D6E-409C-BE32-E72D297353CC}">
              <c16:uniqueId val="{00000003-13F2-476E-9358-7EA94927428F}"/>
            </c:ext>
          </c:extLst>
        </c:ser>
        <c:dLbls>
          <c:showLegendKey val="0"/>
          <c:showVal val="0"/>
          <c:showCatName val="0"/>
          <c:showSerName val="0"/>
          <c:showPercent val="0"/>
          <c:showBubbleSize val="0"/>
        </c:dLbls>
        <c:gapWidth val="182"/>
        <c:axId val="287764992"/>
        <c:axId val="287759232"/>
      </c:barChart>
      <c:catAx>
        <c:axId val="2877649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59232"/>
        <c:crosses val="autoZero"/>
        <c:auto val="1"/>
        <c:lblAlgn val="ctr"/>
        <c:lblOffset val="100"/>
        <c:noMultiLvlLbl val="0"/>
      </c:catAx>
      <c:valAx>
        <c:axId val="2877592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4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70D167-08D1-4D88-A73E-B29C597DC6D8}" type="doc">
      <dgm:prSet loTypeId="urn:microsoft.com/office/officeart/2005/8/layout/hProcess9" loCatId="process" qsTypeId="urn:microsoft.com/office/officeart/2005/8/quickstyle/simple1" qsCatId="simple" csTypeId="urn:microsoft.com/office/officeart/2005/8/colors/accent1_2" csCatId="accent1" phldr="1"/>
      <dgm:spPr/>
    </dgm:pt>
    <dgm:pt modelId="{8ED5856D-682A-47C8-AD8B-43621B24A92E}">
      <dgm:prSet phldrT="[Text]" custT="1"/>
      <dgm:spPr/>
      <dgm:t>
        <a:bodyPr/>
        <a:lstStyle/>
        <a:p>
          <a:r>
            <a:rPr lang="en-US" sz="1700" dirty="0" err="1"/>
            <a:t>Requst</a:t>
          </a:r>
          <a:r>
            <a:rPr lang="en-US" sz="1700" dirty="0"/>
            <a:t> and parse </a:t>
          </a:r>
          <a:r>
            <a:rPr lang="en-US" sz="1700" dirty="0" err="1"/>
            <a:t>json</a:t>
          </a:r>
          <a:r>
            <a:rPr lang="en-US" sz="1700" dirty="0"/>
            <a:t> file into </a:t>
          </a:r>
          <a:r>
            <a:rPr lang="en-US" sz="1700" dirty="0" err="1"/>
            <a:t>dataframe</a:t>
          </a:r>
          <a:r>
            <a:rPr lang="en-US" sz="1700" dirty="0"/>
            <a:t> using </a:t>
          </a:r>
          <a:r>
            <a:rPr lang="en-US" sz="1700" dirty="0" err="1"/>
            <a:t>json_normalize</a:t>
          </a:r>
          <a:endParaRPr lang="en-US" sz="1700" dirty="0"/>
        </a:p>
      </dgm:t>
    </dgm:pt>
    <dgm:pt modelId="{7833211C-BBEB-475B-B86F-367802AEBDB2}" type="parTrans" cxnId="{FC5B6864-413A-4CF7-904E-7B745AA03803}">
      <dgm:prSet/>
      <dgm:spPr/>
      <dgm:t>
        <a:bodyPr/>
        <a:lstStyle/>
        <a:p>
          <a:endParaRPr lang="en-US"/>
        </a:p>
      </dgm:t>
    </dgm:pt>
    <dgm:pt modelId="{71F7F303-2F58-498F-A281-9BB4AAF8B9BC}" type="sibTrans" cxnId="{FC5B6864-413A-4CF7-904E-7B745AA03803}">
      <dgm:prSet/>
      <dgm:spPr/>
      <dgm:t>
        <a:bodyPr/>
        <a:lstStyle/>
        <a:p>
          <a:endParaRPr lang="en-US"/>
        </a:p>
      </dgm:t>
    </dgm:pt>
    <dgm:pt modelId="{0B9D0C7E-DA1C-43AA-858B-514C52F617FB}">
      <dgm:prSet phldrT="[Text]" custT="1"/>
      <dgm:spPr/>
      <dgm:t>
        <a:bodyPr/>
        <a:lstStyle/>
        <a:p>
          <a:r>
            <a:rPr lang="en-US" sz="1700" dirty="0"/>
            <a:t>Dealt with missing values in </a:t>
          </a:r>
          <a:r>
            <a:rPr lang="en-US" sz="1700" dirty="0" err="1"/>
            <a:t>PayloadMass</a:t>
          </a:r>
          <a:r>
            <a:rPr lang="en-US" sz="1700" dirty="0"/>
            <a:t> column with the mean. </a:t>
          </a:r>
        </a:p>
      </dgm:t>
    </dgm:pt>
    <dgm:pt modelId="{ACC4A82D-E3B2-48F8-A728-FF512C2CE92F}" type="parTrans" cxnId="{49471D87-0775-4C96-9BCD-4F8780F519FD}">
      <dgm:prSet/>
      <dgm:spPr/>
      <dgm:t>
        <a:bodyPr/>
        <a:lstStyle/>
        <a:p>
          <a:endParaRPr lang="en-US"/>
        </a:p>
      </dgm:t>
    </dgm:pt>
    <dgm:pt modelId="{B3E9AAF1-3758-4C86-B447-8770A6ADBB6F}" type="sibTrans" cxnId="{49471D87-0775-4C96-9BCD-4F8780F519FD}">
      <dgm:prSet/>
      <dgm:spPr/>
      <dgm:t>
        <a:bodyPr/>
        <a:lstStyle/>
        <a:p>
          <a:endParaRPr lang="en-US"/>
        </a:p>
      </dgm:t>
    </dgm:pt>
    <dgm:pt modelId="{C68763FC-53E2-4D82-AAC7-11ECC940BE15}">
      <dgm:prSet phldrT="[Text]" custT="1"/>
      <dgm:spPr/>
      <dgm:t>
        <a:bodyPr/>
        <a:lstStyle/>
        <a:p>
          <a:r>
            <a:rPr lang="en-US" sz="1700" dirty="0"/>
            <a:t>Exported </a:t>
          </a:r>
          <a:r>
            <a:rPr lang="en-US" sz="1700" dirty="0" err="1"/>
            <a:t>dataframe</a:t>
          </a:r>
          <a:r>
            <a:rPr lang="en-US" sz="1700" dirty="0"/>
            <a:t> to csv file. </a:t>
          </a:r>
        </a:p>
      </dgm:t>
    </dgm:pt>
    <dgm:pt modelId="{6BC9537E-E9CB-4161-8FDA-AD5423DA6D37}" type="parTrans" cxnId="{FA1FF55F-6769-4D23-81FD-0B8F6A909C61}">
      <dgm:prSet/>
      <dgm:spPr/>
      <dgm:t>
        <a:bodyPr/>
        <a:lstStyle/>
        <a:p>
          <a:endParaRPr lang="en-US"/>
        </a:p>
      </dgm:t>
    </dgm:pt>
    <dgm:pt modelId="{F9140A2E-BA74-49C0-9B0D-2471F64A6A7F}" type="sibTrans" cxnId="{FA1FF55F-6769-4D23-81FD-0B8F6A909C61}">
      <dgm:prSet/>
      <dgm:spPr/>
      <dgm:t>
        <a:bodyPr/>
        <a:lstStyle/>
        <a:p>
          <a:endParaRPr lang="en-US"/>
        </a:p>
      </dgm:t>
    </dgm:pt>
    <dgm:pt modelId="{1E3D12FF-CC40-499D-949E-EEBEBF2D6812}">
      <dgm:prSet custT="1"/>
      <dgm:spPr/>
      <dgm:t>
        <a:bodyPr/>
        <a:lstStyle/>
        <a:p>
          <a:r>
            <a:rPr lang="en-US" sz="1700" dirty="0"/>
            <a:t>Took smaller subset and focused on the data of interest. Then used API again to get rocket, payload, launchpad and other core data. </a:t>
          </a:r>
        </a:p>
      </dgm:t>
    </dgm:pt>
    <dgm:pt modelId="{515D9A05-88F1-43D7-8104-95C67F207554}" type="parTrans" cxnId="{3BFA0626-8568-4E1E-8294-694620932BDF}">
      <dgm:prSet/>
      <dgm:spPr/>
      <dgm:t>
        <a:bodyPr/>
        <a:lstStyle/>
        <a:p>
          <a:endParaRPr lang="en-US"/>
        </a:p>
      </dgm:t>
    </dgm:pt>
    <dgm:pt modelId="{9B12B5C8-15B9-4B76-9CE6-C3F62D40BD0A}" type="sibTrans" cxnId="{3BFA0626-8568-4E1E-8294-694620932BDF}">
      <dgm:prSet/>
      <dgm:spPr/>
      <dgm:t>
        <a:bodyPr/>
        <a:lstStyle/>
        <a:p>
          <a:endParaRPr lang="en-US"/>
        </a:p>
      </dgm:t>
    </dgm:pt>
    <dgm:pt modelId="{7E5360E7-8D89-4C7D-A958-37CBE848C997}">
      <dgm:prSet custT="1"/>
      <dgm:spPr/>
      <dgm:t>
        <a:bodyPr/>
        <a:lstStyle/>
        <a:p>
          <a:r>
            <a:rPr lang="en-US" sz="1700" dirty="0"/>
            <a:t>Took that gathered data dictionary and converted it to </a:t>
          </a:r>
          <a:r>
            <a:rPr lang="en-US" sz="1700" dirty="0" err="1"/>
            <a:t>dataframe</a:t>
          </a:r>
          <a:r>
            <a:rPr lang="en-US" sz="1700" dirty="0"/>
            <a:t>. Filtered the </a:t>
          </a:r>
          <a:r>
            <a:rPr lang="en-US" sz="1700" dirty="0" err="1"/>
            <a:t>dataframe</a:t>
          </a:r>
          <a:r>
            <a:rPr lang="en-US" sz="1700" dirty="0"/>
            <a:t> to only include Falcon 9</a:t>
          </a:r>
        </a:p>
      </dgm:t>
    </dgm:pt>
    <dgm:pt modelId="{A481924F-2895-4EDD-9D9A-315CB113E3CA}" type="parTrans" cxnId="{F20D2BB2-9FBD-4A62-9C24-B10E1B56C317}">
      <dgm:prSet/>
      <dgm:spPr/>
      <dgm:t>
        <a:bodyPr/>
        <a:lstStyle/>
        <a:p>
          <a:endParaRPr lang="en-US"/>
        </a:p>
      </dgm:t>
    </dgm:pt>
    <dgm:pt modelId="{E306D1F0-1BD2-43FC-8F03-526FC2DE5FE6}" type="sibTrans" cxnId="{F20D2BB2-9FBD-4A62-9C24-B10E1B56C317}">
      <dgm:prSet/>
      <dgm:spPr/>
      <dgm:t>
        <a:bodyPr/>
        <a:lstStyle/>
        <a:p>
          <a:endParaRPr lang="en-US"/>
        </a:p>
      </dgm:t>
    </dgm:pt>
    <dgm:pt modelId="{B04A9A89-A692-48BC-B58F-384A0A8C03A5}" type="pres">
      <dgm:prSet presAssocID="{4770D167-08D1-4D88-A73E-B29C597DC6D8}" presName="CompostProcess" presStyleCnt="0">
        <dgm:presLayoutVars>
          <dgm:dir/>
          <dgm:resizeHandles val="exact"/>
        </dgm:presLayoutVars>
      </dgm:prSet>
      <dgm:spPr/>
    </dgm:pt>
    <dgm:pt modelId="{C2FA05D1-DF5F-4FA2-AA7E-1660BDEE808B}" type="pres">
      <dgm:prSet presAssocID="{4770D167-08D1-4D88-A73E-B29C597DC6D8}" presName="arrow" presStyleLbl="bgShp" presStyleIdx="0" presStyleCnt="1"/>
      <dgm:spPr/>
    </dgm:pt>
    <dgm:pt modelId="{F8234758-72B2-4A9D-BE99-19E6BE26FC8E}" type="pres">
      <dgm:prSet presAssocID="{4770D167-08D1-4D88-A73E-B29C597DC6D8}" presName="linearProcess" presStyleCnt="0"/>
      <dgm:spPr/>
    </dgm:pt>
    <dgm:pt modelId="{7F0D513C-835F-449E-AB56-C520AF32D69D}" type="pres">
      <dgm:prSet presAssocID="{8ED5856D-682A-47C8-AD8B-43621B24A92E}" presName="textNode" presStyleLbl="node1" presStyleIdx="0" presStyleCnt="5">
        <dgm:presLayoutVars>
          <dgm:bulletEnabled val="1"/>
        </dgm:presLayoutVars>
      </dgm:prSet>
      <dgm:spPr/>
    </dgm:pt>
    <dgm:pt modelId="{20DCF055-5B57-4C4F-8458-0694127B20C9}" type="pres">
      <dgm:prSet presAssocID="{71F7F303-2F58-498F-A281-9BB4AAF8B9BC}" presName="sibTrans" presStyleCnt="0"/>
      <dgm:spPr/>
    </dgm:pt>
    <dgm:pt modelId="{6ED96623-9F88-4138-8CF0-89A9A862C7CD}" type="pres">
      <dgm:prSet presAssocID="{1E3D12FF-CC40-499D-949E-EEBEBF2D6812}" presName="textNode" presStyleLbl="node1" presStyleIdx="1" presStyleCnt="5">
        <dgm:presLayoutVars>
          <dgm:bulletEnabled val="1"/>
        </dgm:presLayoutVars>
      </dgm:prSet>
      <dgm:spPr/>
    </dgm:pt>
    <dgm:pt modelId="{1CFCC956-1CC8-430F-8B1A-D407222C8BFE}" type="pres">
      <dgm:prSet presAssocID="{9B12B5C8-15B9-4B76-9CE6-C3F62D40BD0A}" presName="sibTrans" presStyleCnt="0"/>
      <dgm:spPr/>
    </dgm:pt>
    <dgm:pt modelId="{5D0C3A13-15B5-4BF4-B7F7-428DE7D7BCAF}" type="pres">
      <dgm:prSet presAssocID="{7E5360E7-8D89-4C7D-A958-37CBE848C997}" presName="textNode" presStyleLbl="node1" presStyleIdx="2" presStyleCnt="5">
        <dgm:presLayoutVars>
          <dgm:bulletEnabled val="1"/>
        </dgm:presLayoutVars>
      </dgm:prSet>
      <dgm:spPr/>
    </dgm:pt>
    <dgm:pt modelId="{2781DAE2-DD10-43D6-950F-B0BA365B0ACC}" type="pres">
      <dgm:prSet presAssocID="{E306D1F0-1BD2-43FC-8F03-526FC2DE5FE6}" presName="sibTrans" presStyleCnt="0"/>
      <dgm:spPr/>
    </dgm:pt>
    <dgm:pt modelId="{284AF3D5-2795-448E-93FC-CC22D4EC7AE9}" type="pres">
      <dgm:prSet presAssocID="{0B9D0C7E-DA1C-43AA-858B-514C52F617FB}" presName="textNode" presStyleLbl="node1" presStyleIdx="3" presStyleCnt="5">
        <dgm:presLayoutVars>
          <dgm:bulletEnabled val="1"/>
        </dgm:presLayoutVars>
      </dgm:prSet>
      <dgm:spPr/>
    </dgm:pt>
    <dgm:pt modelId="{661A3122-3017-4289-891E-9674E4A43385}" type="pres">
      <dgm:prSet presAssocID="{B3E9AAF1-3758-4C86-B447-8770A6ADBB6F}" presName="sibTrans" presStyleCnt="0"/>
      <dgm:spPr/>
    </dgm:pt>
    <dgm:pt modelId="{575F6CCB-B4C8-49AD-B0DE-5AFA17B4AAB9}" type="pres">
      <dgm:prSet presAssocID="{C68763FC-53E2-4D82-AAC7-11ECC940BE15}" presName="textNode" presStyleLbl="node1" presStyleIdx="4" presStyleCnt="5">
        <dgm:presLayoutVars>
          <dgm:bulletEnabled val="1"/>
        </dgm:presLayoutVars>
      </dgm:prSet>
      <dgm:spPr/>
    </dgm:pt>
  </dgm:ptLst>
  <dgm:cxnLst>
    <dgm:cxn modelId="{3BFA0626-8568-4E1E-8294-694620932BDF}" srcId="{4770D167-08D1-4D88-A73E-B29C597DC6D8}" destId="{1E3D12FF-CC40-499D-949E-EEBEBF2D6812}" srcOrd="1" destOrd="0" parTransId="{515D9A05-88F1-43D7-8104-95C67F207554}" sibTransId="{9B12B5C8-15B9-4B76-9CE6-C3F62D40BD0A}"/>
    <dgm:cxn modelId="{FA1FF55F-6769-4D23-81FD-0B8F6A909C61}" srcId="{4770D167-08D1-4D88-A73E-B29C597DC6D8}" destId="{C68763FC-53E2-4D82-AAC7-11ECC940BE15}" srcOrd="4" destOrd="0" parTransId="{6BC9537E-E9CB-4161-8FDA-AD5423DA6D37}" sibTransId="{F9140A2E-BA74-49C0-9B0D-2471F64A6A7F}"/>
    <dgm:cxn modelId="{FC5B6864-413A-4CF7-904E-7B745AA03803}" srcId="{4770D167-08D1-4D88-A73E-B29C597DC6D8}" destId="{8ED5856D-682A-47C8-AD8B-43621B24A92E}" srcOrd="0" destOrd="0" parTransId="{7833211C-BBEB-475B-B86F-367802AEBDB2}" sibTransId="{71F7F303-2F58-498F-A281-9BB4AAF8B9BC}"/>
    <dgm:cxn modelId="{29019344-7393-4A30-8B86-250FC735007B}" type="presOf" srcId="{C68763FC-53E2-4D82-AAC7-11ECC940BE15}" destId="{575F6CCB-B4C8-49AD-B0DE-5AFA17B4AAB9}" srcOrd="0" destOrd="0" presId="urn:microsoft.com/office/officeart/2005/8/layout/hProcess9"/>
    <dgm:cxn modelId="{59843975-D024-4EF7-B621-2DBD25445192}" type="presOf" srcId="{4770D167-08D1-4D88-A73E-B29C597DC6D8}" destId="{B04A9A89-A692-48BC-B58F-384A0A8C03A5}" srcOrd="0" destOrd="0" presId="urn:microsoft.com/office/officeart/2005/8/layout/hProcess9"/>
    <dgm:cxn modelId="{49471D87-0775-4C96-9BCD-4F8780F519FD}" srcId="{4770D167-08D1-4D88-A73E-B29C597DC6D8}" destId="{0B9D0C7E-DA1C-43AA-858B-514C52F617FB}" srcOrd="3" destOrd="0" parTransId="{ACC4A82D-E3B2-48F8-A728-FF512C2CE92F}" sibTransId="{B3E9AAF1-3758-4C86-B447-8770A6ADBB6F}"/>
    <dgm:cxn modelId="{F20D2BB2-9FBD-4A62-9C24-B10E1B56C317}" srcId="{4770D167-08D1-4D88-A73E-B29C597DC6D8}" destId="{7E5360E7-8D89-4C7D-A958-37CBE848C997}" srcOrd="2" destOrd="0" parTransId="{A481924F-2895-4EDD-9D9A-315CB113E3CA}" sibTransId="{E306D1F0-1BD2-43FC-8F03-526FC2DE5FE6}"/>
    <dgm:cxn modelId="{D90E20B9-BA14-4B36-99C4-5BBB714A672A}" type="presOf" srcId="{8ED5856D-682A-47C8-AD8B-43621B24A92E}" destId="{7F0D513C-835F-449E-AB56-C520AF32D69D}" srcOrd="0" destOrd="0" presId="urn:microsoft.com/office/officeart/2005/8/layout/hProcess9"/>
    <dgm:cxn modelId="{6ABCFFC8-84FB-425D-A925-F95560E5FF73}" type="presOf" srcId="{1E3D12FF-CC40-499D-949E-EEBEBF2D6812}" destId="{6ED96623-9F88-4138-8CF0-89A9A862C7CD}" srcOrd="0" destOrd="0" presId="urn:microsoft.com/office/officeart/2005/8/layout/hProcess9"/>
    <dgm:cxn modelId="{118985D2-4EFD-4450-A9F9-7AAE9C5F09BC}" type="presOf" srcId="{0B9D0C7E-DA1C-43AA-858B-514C52F617FB}" destId="{284AF3D5-2795-448E-93FC-CC22D4EC7AE9}" srcOrd="0" destOrd="0" presId="urn:microsoft.com/office/officeart/2005/8/layout/hProcess9"/>
    <dgm:cxn modelId="{1AD752FB-2100-4E2E-92FA-033FAA5B39BA}" type="presOf" srcId="{7E5360E7-8D89-4C7D-A958-37CBE848C997}" destId="{5D0C3A13-15B5-4BF4-B7F7-428DE7D7BCAF}" srcOrd="0" destOrd="0" presId="urn:microsoft.com/office/officeart/2005/8/layout/hProcess9"/>
    <dgm:cxn modelId="{90B39827-D191-4E02-97B9-9DFEC5267CC6}" type="presParOf" srcId="{B04A9A89-A692-48BC-B58F-384A0A8C03A5}" destId="{C2FA05D1-DF5F-4FA2-AA7E-1660BDEE808B}" srcOrd="0" destOrd="0" presId="urn:microsoft.com/office/officeart/2005/8/layout/hProcess9"/>
    <dgm:cxn modelId="{AA4DC73A-5A79-4127-84A9-990CA330CA41}" type="presParOf" srcId="{B04A9A89-A692-48BC-B58F-384A0A8C03A5}" destId="{F8234758-72B2-4A9D-BE99-19E6BE26FC8E}" srcOrd="1" destOrd="0" presId="urn:microsoft.com/office/officeart/2005/8/layout/hProcess9"/>
    <dgm:cxn modelId="{A41DC6C6-BB53-438D-A4EB-3E8496A68495}" type="presParOf" srcId="{F8234758-72B2-4A9D-BE99-19E6BE26FC8E}" destId="{7F0D513C-835F-449E-AB56-C520AF32D69D}" srcOrd="0" destOrd="0" presId="urn:microsoft.com/office/officeart/2005/8/layout/hProcess9"/>
    <dgm:cxn modelId="{FB5A8A69-A1E7-4F94-A271-A0D4B93B2EF3}" type="presParOf" srcId="{F8234758-72B2-4A9D-BE99-19E6BE26FC8E}" destId="{20DCF055-5B57-4C4F-8458-0694127B20C9}" srcOrd="1" destOrd="0" presId="urn:microsoft.com/office/officeart/2005/8/layout/hProcess9"/>
    <dgm:cxn modelId="{21DBFB79-3411-48B3-A3F5-1121374DADF4}" type="presParOf" srcId="{F8234758-72B2-4A9D-BE99-19E6BE26FC8E}" destId="{6ED96623-9F88-4138-8CF0-89A9A862C7CD}" srcOrd="2" destOrd="0" presId="urn:microsoft.com/office/officeart/2005/8/layout/hProcess9"/>
    <dgm:cxn modelId="{E5DA2D99-2035-4AE4-A2E0-43B95918C996}" type="presParOf" srcId="{F8234758-72B2-4A9D-BE99-19E6BE26FC8E}" destId="{1CFCC956-1CC8-430F-8B1A-D407222C8BFE}" srcOrd="3" destOrd="0" presId="urn:microsoft.com/office/officeart/2005/8/layout/hProcess9"/>
    <dgm:cxn modelId="{31DD01AF-881A-432F-B715-A54D1FBF8BC2}" type="presParOf" srcId="{F8234758-72B2-4A9D-BE99-19E6BE26FC8E}" destId="{5D0C3A13-15B5-4BF4-B7F7-428DE7D7BCAF}" srcOrd="4" destOrd="0" presId="urn:microsoft.com/office/officeart/2005/8/layout/hProcess9"/>
    <dgm:cxn modelId="{3FC5511A-6E06-4FA0-BFA6-10E54EB42DBA}" type="presParOf" srcId="{F8234758-72B2-4A9D-BE99-19E6BE26FC8E}" destId="{2781DAE2-DD10-43D6-950F-B0BA365B0ACC}" srcOrd="5" destOrd="0" presId="urn:microsoft.com/office/officeart/2005/8/layout/hProcess9"/>
    <dgm:cxn modelId="{0BD3FF53-0C97-476E-B937-DFA56B1F2360}" type="presParOf" srcId="{F8234758-72B2-4A9D-BE99-19E6BE26FC8E}" destId="{284AF3D5-2795-448E-93FC-CC22D4EC7AE9}" srcOrd="6" destOrd="0" presId="urn:microsoft.com/office/officeart/2005/8/layout/hProcess9"/>
    <dgm:cxn modelId="{5F8FD6F0-0249-4710-8555-F86D8ECE9408}" type="presParOf" srcId="{F8234758-72B2-4A9D-BE99-19E6BE26FC8E}" destId="{661A3122-3017-4289-891E-9674E4A43385}" srcOrd="7" destOrd="0" presId="urn:microsoft.com/office/officeart/2005/8/layout/hProcess9"/>
    <dgm:cxn modelId="{A20E571A-A63C-4AE2-A4EB-70ADED8CA137}" type="presParOf" srcId="{F8234758-72B2-4A9D-BE99-19E6BE26FC8E}" destId="{575F6CCB-B4C8-49AD-B0DE-5AFA17B4AAB9}"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2CB03B-7377-428B-8DC7-C302AB7B232C}" type="doc">
      <dgm:prSet loTypeId="urn:microsoft.com/office/officeart/2005/8/layout/hProcess9" loCatId="process" qsTypeId="urn:microsoft.com/office/officeart/2005/8/quickstyle/simple1" qsCatId="simple" csTypeId="urn:microsoft.com/office/officeart/2005/8/colors/accent1_2" csCatId="accent1" phldr="1"/>
      <dgm:spPr/>
    </dgm:pt>
    <dgm:pt modelId="{54AECC9C-2F4B-4EDF-B24B-4FAAEF7502D1}">
      <dgm:prSet phldrT="[Text]" custT="1"/>
      <dgm:spPr/>
      <dgm:t>
        <a:bodyPr/>
        <a:lstStyle/>
        <a:p>
          <a:r>
            <a:rPr lang="en-US" sz="1700" dirty="0"/>
            <a:t>Used </a:t>
          </a:r>
          <a:r>
            <a:rPr lang="en-US" sz="1700" dirty="0" err="1"/>
            <a:t>requests.get</a:t>
          </a:r>
          <a:r>
            <a:rPr lang="en-US" sz="1700" dirty="0"/>
            <a:t>() to request Launch HTML page as an HTTP response. Then made </a:t>
          </a:r>
          <a:r>
            <a:rPr lang="en-US" sz="1700" dirty="0" err="1"/>
            <a:t>BeautifulSoup</a:t>
          </a:r>
          <a:r>
            <a:rPr lang="en-US" sz="1700" dirty="0"/>
            <a:t> object from response text content</a:t>
          </a:r>
        </a:p>
      </dgm:t>
    </dgm:pt>
    <dgm:pt modelId="{597C975E-BC2E-465D-9EDD-D4A31FCDA58D}" type="parTrans" cxnId="{7B2C1A1A-210F-4D48-8A34-BB3700A21301}">
      <dgm:prSet/>
      <dgm:spPr/>
      <dgm:t>
        <a:bodyPr/>
        <a:lstStyle/>
        <a:p>
          <a:endParaRPr lang="en-US"/>
        </a:p>
      </dgm:t>
    </dgm:pt>
    <dgm:pt modelId="{3F84C8F1-DDC2-452F-99FB-DD05BD4983C4}" type="sibTrans" cxnId="{7B2C1A1A-210F-4D48-8A34-BB3700A21301}">
      <dgm:prSet/>
      <dgm:spPr/>
      <dgm:t>
        <a:bodyPr/>
        <a:lstStyle/>
        <a:p>
          <a:endParaRPr lang="en-US"/>
        </a:p>
      </dgm:t>
    </dgm:pt>
    <dgm:pt modelId="{309DAB07-CA05-4389-8F3A-A3EC141E0181}">
      <dgm:prSet phldrT="[Text]" custT="1"/>
      <dgm:spPr/>
      <dgm:t>
        <a:bodyPr/>
        <a:lstStyle/>
        <a:p>
          <a:r>
            <a:rPr lang="en-US" sz="1700" dirty="0"/>
            <a:t>Create dictionary with keys from the extracted column names and parse values from the HTML tables. Then convert dictionary into pandas </a:t>
          </a:r>
          <a:r>
            <a:rPr lang="en-US" sz="1700" dirty="0" err="1"/>
            <a:t>dataframe</a:t>
          </a:r>
          <a:endParaRPr lang="en-US" sz="1700" dirty="0"/>
        </a:p>
      </dgm:t>
    </dgm:pt>
    <dgm:pt modelId="{C23D753C-D704-4E10-9524-D8F54350B081}" type="parTrans" cxnId="{94B50896-9641-49B7-8AE4-9EDC6C9AB652}">
      <dgm:prSet/>
      <dgm:spPr/>
      <dgm:t>
        <a:bodyPr/>
        <a:lstStyle/>
        <a:p>
          <a:endParaRPr lang="en-US"/>
        </a:p>
      </dgm:t>
    </dgm:pt>
    <dgm:pt modelId="{C45DFF8E-1D2A-4A91-8126-BD257C3BB87D}" type="sibTrans" cxnId="{94B50896-9641-49B7-8AE4-9EDC6C9AB652}">
      <dgm:prSet/>
      <dgm:spPr/>
      <dgm:t>
        <a:bodyPr/>
        <a:lstStyle/>
        <a:p>
          <a:endParaRPr lang="en-US"/>
        </a:p>
      </dgm:t>
    </dgm:pt>
    <dgm:pt modelId="{3530577B-7F26-42F8-A654-BA9BF9DCA029}">
      <dgm:prSet phldrT="[Text]" custT="1"/>
      <dgm:spPr/>
      <dgm:t>
        <a:bodyPr/>
        <a:lstStyle/>
        <a:p>
          <a:r>
            <a:rPr lang="en-US" sz="1700" dirty="0"/>
            <a:t>Exported </a:t>
          </a:r>
          <a:r>
            <a:rPr lang="en-US" sz="1700" dirty="0" err="1"/>
            <a:t>dataframe</a:t>
          </a:r>
          <a:r>
            <a:rPr lang="en-US" sz="1700" dirty="0"/>
            <a:t> into csv file</a:t>
          </a:r>
        </a:p>
      </dgm:t>
    </dgm:pt>
    <dgm:pt modelId="{C4CAD949-E871-47FB-A56A-D322783EA90C}" type="parTrans" cxnId="{EE91AD22-D563-48D4-BEC4-FB7A79FD498A}">
      <dgm:prSet/>
      <dgm:spPr/>
      <dgm:t>
        <a:bodyPr/>
        <a:lstStyle/>
        <a:p>
          <a:endParaRPr lang="en-US"/>
        </a:p>
      </dgm:t>
    </dgm:pt>
    <dgm:pt modelId="{9C7BD2C7-7BAA-425C-8F0C-ACF9B388A786}" type="sibTrans" cxnId="{EE91AD22-D563-48D4-BEC4-FB7A79FD498A}">
      <dgm:prSet/>
      <dgm:spPr/>
      <dgm:t>
        <a:bodyPr/>
        <a:lstStyle/>
        <a:p>
          <a:endParaRPr lang="en-US"/>
        </a:p>
      </dgm:t>
    </dgm:pt>
    <dgm:pt modelId="{D7FCF388-802C-41BA-AD8D-D15EF5B0BFA7}">
      <dgm:prSet custT="1"/>
      <dgm:spPr/>
      <dgm:t>
        <a:bodyPr/>
        <a:lstStyle/>
        <a:p>
          <a:r>
            <a:rPr lang="en-US" sz="1700" dirty="0"/>
            <a:t>Using HTML table header elements, find and extracted column names</a:t>
          </a:r>
        </a:p>
      </dgm:t>
    </dgm:pt>
    <dgm:pt modelId="{1699F655-D1FD-4580-B18B-D7029AA8F1F4}" type="parTrans" cxnId="{3BE73E03-1B27-43DA-8565-86721DE36344}">
      <dgm:prSet/>
      <dgm:spPr/>
      <dgm:t>
        <a:bodyPr/>
        <a:lstStyle/>
        <a:p>
          <a:endParaRPr lang="en-US"/>
        </a:p>
      </dgm:t>
    </dgm:pt>
    <dgm:pt modelId="{1FAAB07D-7E0E-4625-B1F7-DABB102BDE68}" type="sibTrans" cxnId="{3BE73E03-1B27-43DA-8565-86721DE36344}">
      <dgm:prSet/>
      <dgm:spPr/>
      <dgm:t>
        <a:bodyPr/>
        <a:lstStyle/>
        <a:p>
          <a:endParaRPr lang="en-US"/>
        </a:p>
      </dgm:t>
    </dgm:pt>
    <dgm:pt modelId="{282B2C9B-35F6-4984-9604-55B860F40F7A}" type="pres">
      <dgm:prSet presAssocID="{732CB03B-7377-428B-8DC7-C302AB7B232C}" presName="CompostProcess" presStyleCnt="0">
        <dgm:presLayoutVars>
          <dgm:dir/>
          <dgm:resizeHandles val="exact"/>
        </dgm:presLayoutVars>
      </dgm:prSet>
      <dgm:spPr/>
    </dgm:pt>
    <dgm:pt modelId="{96DA4FCC-843B-4122-9C57-19B6C7E7E96C}" type="pres">
      <dgm:prSet presAssocID="{732CB03B-7377-428B-8DC7-C302AB7B232C}" presName="arrow" presStyleLbl="bgShp" presStyleIdx="0" presStyleCnt="1"/>
      <dgm:spPr/>
    </dgm:pt>
    <dgm:pt modelId="{70F0A3C5-72A4-4F49-9D17-9F81F6A310ED}" type="pres">
      <dgm:prSet presAssocID="{732CB03B-7377-428B-8DC7-C302AB7B232C}" presName="linearProcess" presStyleCnt="0"/>
      <dgm:spPr/>
    </dgm:pt>
    <dgm:pt modelId="{6BD8A524-CDCB-4FB9-A2B8-57253CC3826B}" type="pres">
      <dgm:prSet presAssocID="{54AECC9C-2F4B-4EDF-B24B-4FAAEF7502D1}" presName="textNode" presStyleLbl="node1" presStyleIdx="0" presStyleCnt="4">
        <dgm:presLayoutVars>
          <dgm:bulletEnabled val="1"/>
        </dgm:presLayoutVars>
      </dgm:prSet>
      <dgm:spPr/>
    </dgm:pt>
    <dgm:pt modelId="{47536567-9BEC-4423-AE36-4EDA15D24A9A}" type="pres">
      <dgm:prSet presAssocID="{3F84C8F1-DDC2-452F-99FB-DD05BD4983C4}" presName="sibTrans" presStyleCnt="0"/>
      <dgm:spPr/>
    </dgm:pt>
    <dgm:pt modelId="{26BAFA88-CF0F-42E8-8BAB-0BD34AB834C0}" type="pres">
      <dgm:prSet presAssocID="{D7FCF388-802C-41BA-AD8D-D15EF5B0BFA7}" presName="textNode" presStyleLbl="node1" presStyleIdx="1" presStyleCnt="4">
        <dgm:presLayoutVars>
          <dgm:bulletEnabled val="1"/>
        </dgm:presLayoutVars>
      </dgm:prSet>
      <dgm:spPr/>
    </dgm:pt>
    <dgm:pt modelId="{FB91CD2A-252D-47CE-BEAB-6E6DB5B359C3}" type="pres">
      <dgm:prSet presAssocID="{1FAAB07D-7E0E-4625-B1F7-DABB102BDE68}" presName="sibTrans" presStyleCnt="0"/>
      <dgm:spPr/>
    </dgm:pt>
    <dgm:pt modelId="{37F8E2CF-97D1-4A4E-8D9C-9F749259E5E6}" type="pres">
      <dgm:prSet presAssocID="{309DAB07-CA05-4389-8F3A-A3EC141E0181}" presName="textNode" presStyleLbl="node1" presStyleIdx="2" presStyleCnt="4">
        <dgm:presLayoutVars>
          <dgm:bulletEnabled val="1"/>
        </dgm:presLayoutVars>
      </dgm:prSet>
      <dgm:spPr/>
    </dgm:pt>
    <dgm:pt modelId="{AE3C3189-D09A-407E-844E-1988A15B0A14}" type="pres">
      <dgm:prSet presAssocID="{C45DFF8E-1D2A-4A91-8126-BD257C3BB87D}" presName="sibTrans" presStyleCnt="0"/>
      <dgm:spPr/>
    </dgm:pt>
    <dgm:pt modelId="{064D4C15-B922-468E-8088-26929E1C5D83}" type="pres">
      <dgm:prSet presAssocID="{3530577B-7F26-42F8-A654-BA9BF9DCA029}" presName="textNode" presStyleLbl="node1" presStyleIdx="3" presStyleCnt="4">
        <dgm:presLayoutVars>
          <dgm:bulletEnabled val="1"/>
        </dgm:presLayoutVars>
      </dgm:prSet>
      <dgm:spPr/>
    </dgm:pt>
  </dgm:ptLst>
  <dgm:cxnLst>
    <dgm:cxn modelId="{3BE73E03-1B27-43DA-8565-86721DE36344}" srcId="{732CB03B-7377-428B-8DC7-C302AB7B232C}" destId="{D7FCF388-802C-41BA-AD8D-D15EF5B0BFA7}" srcOrd="1" destOrd="0" parTransId="{1699F655-D1FD-4580-B18B-D7029AA8F1F4}" sibTransId="{1FAAB07D-7E0E-4625-B1F7-DABB102BDE68}"/>
    <dgm:cxn modelId="{7B2C1A1A-210F-4D48-8A34-BB3700A21301}" srcId="{732CB03B-7377-428B-8DC7-C302AB7B232C}" destId="{54AECC9C-2F4B-4EDF-B24B-4FAAEF7502D1}" srcOrd="0" destOrd="0" parTransId="{597C975E-BC2E-465D-9EDD-D4A31FCDA58D}" sibTransId="{3F84C8F1-DDC2-452F-99FB-DD05BD4983C4}"/>
    <dgm:cxn modelId="{76A17821-2E3C-4C4D-A7E3-894B76899E58}" type="presOf" srcId="{309DAB07-CA05-4389-8F3A-A3EC141E0181}" destId="{37F8E2CF-97D1-4A4E-8D9C-9F749259E5E6}" srcOrd="0" destOrd="0" presId="urn:microsoft.com/office/officeart/2005/8/layout/hProcess9"/>
    <dgm:cxn modelId="{EE91AD22-D563-48D4-BEC4-FB7A79FD498A}" srcId="{732CB03B-7377-428B-8DC7-C302AB7B232C}" destId="{3530577B-7F26-42F8-A654-BA9BF9DCA029}" srcOrd="3" destOrd="0" parTransId="{C4CAD949-E871-47FB-A56A-D322783EA90C}" sibTransId="{9C7BD2C7-7BAA-425C-8F0C-ACF9B388A786}"/>
    <dgm:cxn modelId="{63CE4F38-BD40-4824-93FF-7C932EE0BB46}" type="presOf" srcId="{D7FCF388-802C-41BA-AD8D-D15EF5B0BFA7}" destId="{26BAFA88-CF0F-42E8-8BAB-0BD34AB834C0}" srcOrd="0" destOrd="0" presId="urn:microsoft.com/office/officeart/2005/8/layout/hProcess9"/>
    <dgm:cxn modelId="{135FF849-14AE-428E-B2B9-4662156DA4D7}" type="presOf" srcId="{54AECC9C-2F4B-4EDF-B24B-4FAAEF7502D1}" destId="{6BD8A524-CDCB-4FB9-A2B8-57253CC3826B}" srcOrd="0" destOrd="0" presId="urn:microsoft.com/office/officeart/2005/8/layout/hProcess9"/>
    <dgm:cxn modelId="{6AAD346C-95E1-43A1-867D-822F61AC174D}" type="presOf" srcId="{3530577B-7F26-42F8-A654-BA9BF9DCA029}" destId="{064D4C15-B922-468E-8088-26929E1C5D83}" srcOrd="0" destOrd="0" presId="urn:microsoft.com/office/officeart/2005/8/layout/hProcess9"/>
    <dgm:cxn modelId="{C076356E-5602-4737-9CA4-F382B0D13DF1}" type="presOf" srcId="{732CB03B-7377-428B-8DC7-C302AB7B232C}" destId="{282B2C9B-35F6-4984-9604-55B860F40F7A}" srcOrd="0" destOrd="0" presId="urn:microsoft.com/office/officeart/2005/8/layout/hProcess9"/>
    <dgm:cxn modelId="{94B50896-9641-49B7-8AE4-9EDC6C9AB652}" srcId="{732CB03B-7377-428B-8DC7-C302AB7B232C}" destId="{309DAB07-CA05-4389-8F3A-A3EC141E0181}" srcOrd="2" destOrd="0" parTransId="{C23D753C-D704-4E10-9524-D8F54350B081}" sibTransId="{C45DFF8E-1D2A-4A91-8126-BD257C3BB87D}"/>
    <dgm:cxn modelId="{33334982-7D53-454B-AB0E-694FA07AE199}" type="presParOf" srcId="{282B2C9B-35F6-4984-9604-55B860F40F7A}" destId="{96DA4FCC-843B-4122-9C57-19B6C7E7E96C}" srcOrd="0" destOrd="0" presId="urn:microsoft.com/office/officeart/2005/8/layout/hProcess9"/>
    <dgm:cxn modelId="{1454A32F-1505-43C1-A30D-2E322CD3E317}" type="presParOf" srcId="{282B2C9B-35F6-4984-9604-55B860F40F7A}" destId="{70F0A3C5-72A4-4F49-9D17-9F81F6A310ED}" srcOrd="1" destOrd="0" presId="urn:microsoft.com/office/officeart/2005/8/layout/hProcess9"/>
    <dgm:cxn modelId="{17CCDEFD-98BB-473C-94BF-E44B93137DCA}" type="presParOf" srcId="{70F0A3C5-72A4-4F49-9D17-9F81F6A310ED}" destId="{6BD8A524-CDCB-4FB9-A2B8-57253CC3826B}" srcOrd="0" destOrd="0" presId="urn:microsoft.com/office/officeart/2005/8/layout/hProcess9"/>
    <dgm:cxn modelId="{B16AD606-487A-484F-AD10-E357644CF574}" type="presParOf" srcId="{70F0A3C5-72A4-4F49-9D17-9F81F6A310ED}" destId="{47536567-9BEC-4423-AE36-4EDA15D24A9A}" srcOrd="1" destOrd="0" presId="urn:microsoft.com/office/officeart/2005/8/layout/hProcess9"/>
    <dgm:cxn modelId="{DA455525-7D14-4E90-9B83-59821FC46142}" type="presParOf" srcId="{70F0A3C5-72A4-4F49-9D17-9F81F6A310ED}" destId="{26BAFA88-CF0F-42E8-8BAB-0BD34AB834C0}" srcOrd="2" destOrd="0" presId="urn:microsoft.com/office/officeart/2005/8/layout/hProcess9"/>
    <dgm:cxn modelId="{DEBC7C83-F35D-4603-A4B9-FF37E36A60A3}" type="presParOf" srcId="{70F0A3C5-72A4-4F49-9D17-9F81F6A310ED}" destId="{FB91CD2A-252D-47CE-BEAB-6E6DB5B359C3}" srcOrd="3" destOrd="0" presId="urn:microsoft.com/office/officeart/2005/8/layout/hProcess9"/>
    <dgm:cxn modelId="{55F7633C-42D8-418F-B5C2-B05C7BDD71AA}" type="presParOf" srcId="{70F0A3C5-72A4-4F49-9D17-9F81F6A310ED}" destId="{37F8E2CF-97D1-4A4E-8D9C-9F749259E5E6}" srcOrd="4" destOrd="0" presId="urn:microsoft.com/office/officeart/2005/8/layout/hProcess9"/>
    <dgm:cxn modelId="{2F8B5F1D-33C9-4793-916B-DA701BDE4117}" type="presParOf" srcId="{70F0A3C5-72A4-4F49-9D17-9F81F6A310ED}" destId="{AE3C3189-D09A-407E-844E-1988A15B0A14}" srcOrd="5" destOrd="0" presId="urn:microsoft.com/office/officeart/2005/8/layout/hProcess9"/>
    <dgm:cxn modelId="{78CDB889-0223-45AE-9BA0-7AD2F090086E}" type="presParOf" srcId="{70F0A3C5-72A4-4F49-9D17-9F81F6A310ED}" destId="{064D4C15-B922-468E-8088-26929E1C5D8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DB6A09-7B04-4765-9D72-2AC6F1BA540C}" type="doc">
      <dgm:prSet loTypeId="urn:microsoft.com/office/officeart/2005/8/layout/hProcess9" loCatId="process" qsTypeId="urn:microsoft.com/office/officeart/2005/8/quickstyle/simple1" qsCatId="simple" csTypeId="urn:microsoft.com/office/officeart/2005/8/colors/accent1_2" csCatId="accent1" phldr="1"/>
      <dgm:spPr/>
    </dgm:pt>
    <dgm:pt modelId="{AE3B1D98-9EE4-4C52-A11C-DC0AAE26CC56}">
      <dgm:prSet phldrT="[Text]" custT="1"/>
      <dgm:spPr/>
      <dgm:t>
        <a:bodyPr/>
        <a:lstStyle/>
        <a:p>
          <a:r>
            <a:rPr lang="en-US" sz="1700" dirty="0"/>
            <a:t>First we loaded in the API collected dataset, then did some initial viewing like the percentage of missing values and column types</a:t>
          </a:r>
        </a:p>
      </dgm:t>
    </dgm:pt>
    <dgm:pt modelId="{CB896EFF-8834-45EB-8DA5-28E753AD21D7}" type="parTrans" cxnId="{43410125-BD82-4C01-B634-FEEE145928CC}">
      <dgm:prSet/>
      <dgm:spPr/>
      <dgm:t>
        <a:bodyPr/>
        <a:lstStyle/>
        <a:p>
          <a:endParaRPr lang="en-US"/>
        </a:p>
      </dgm:t>
    </dgm:pt>
    <dgm:pt modelId="{C07D5C35-E821-4388-9B26-5AFB110A7030}" type="sibTrans" cxnId="{43410125-BD82-4C01-B634-FEEE145928CC}">
      <dgm:prSet/>
      <dgm:spPr/>
      <dgm:t>
        <a:bodyPr/>
        <a:lstStyle/>
        <a:p>
          <a:endParaRPr lang="en-US"/>
        </a:p>
      </dgm:t>
    </dgm:pt>
    <dgm:pt modelId="{60CF8D55-5DFE-4CA0-A9A5-E85F5556A619}">
      <dgm:prSet phldrT="[Text]" custT="1"/>
      <dgm:spPr/>
      <dgm:t>
        <a:bodyPr/>
        <a:lstStyle/>
        <a:p>
          <a:r>
            <a:rPr lang="en-US" sz="1700" dirty="0"/>
            <a:t>Then we find the number of launches on each Launch Site, the number and occurrence of each orbit, and the number and occurrence of the different mission outcomes</a:t>
          </a:r>
        </a:p>
      </dgm:t>
    </dgm:pt>
    <dgm:pt modelId="{18AD770A-C734-4493-8CA0-73220F8B2D16}" type="parTrans" cxnId="{2B87A9CA-549C-47C3-86A3-FBC1357790B4}">
      <dgm:prSet/>
      <dgm:spPr/>
      <dgm:t>
        <a:bodyPr/>
        <a:lstStyle/>
        <a:p>
          <a:endParaRPr lang="en-US"/>
        </a:p>
      </dgm:t>
    </dgm:pt>
    <dgm:pt modelId="{D4797C83-6E5A-4605-8230-17EF30ECA0E4}" type="sibTrans" cxnId="{2B87A9CA-549C-47C3-86A3-FBC1357790B4}">
      <dgm:prSet/>
      <dgm:spPr/>
      <dgm:t>
        <a:bodyPr/>
        <a:lstStyle/>
        <a:p>
          <a:endParaRPr lang="en-US"/>
        </a:p>
      </dgm:t>
    </dgm:pt>
    <dgm:pt modelId="{D745EF23-99E0-4008-AB1B-2472012F2793}">
      <dgm:prSet phldrT="[Text]" custT="1"/>
      <dgm:spPr/>
      <dgm:t>
        <a:bodyPr/>
        <a:lstStyle/>
        <a:p>
          <a:r>
            <a:rPr lang="en-US" sz="1700" dirty="0"/>
            <a:t>Exported </a:t>
          </a:r>
          <a:r>
            <a:rPr lang="en-US" sz="1700" dirty="0" err="1"/>
            <a:t>dataframe</a:t>
          </a:r>
          <a:r>
            <a:rPr lang="en-US" sz="1700" dirty="0"/>
            <a:t> to csv file</a:t>
          </a:r>
        </a:p>
      </dgm:t>
    </dgm:pt>
    <dgm:pt modelId="{5D5C763F-9503-4106-BC87-A69A9E010A1F}" type="parTrans" cxnId="{21B07378-30D5-469C-93B3-E058FF1D166A}">
      <dgm:prSet/>
      <dgm:spPr/>
      <dgm:t>
        <a:bodyPr/>
        <a:lstStyle/>
        <a:p>
          <a:endParaRPr lang="en-US"/>
        </a:p>
      </dgm:t>
    </dgm:pt>
    <dgm:pt modelId="{4D2E7987-3C38-4677-8DF6-2346BFB2C842}" type="sibTrans" cxnId="{21B07378-30D5-469C-93B3-E058FF1D166A}">
      <dgm:prSet/>
      <dgm:spPr/>
      <dgm:t>
        <a:bodyPr/>
        <a:lstStyle/>
        <a:p>
          <a:endParaRPr lang="en-US"/>
        </a:p>
      </dgm:t>
    </dgm:pt>
    <dgm:pt modelId="{C054EE1A-ED83-4FA0-BBEE-83911E0B1673}">
      <dgm:prSet custT="1"/>
      <dgm:spPr/>
      <dgm:t>
        <a:bodyPr/>
        <a:lstStyle/>
        <a:p>
          <a:r>
            <a:rPr lang="en-US" sz="1700" dirty="0"/>
            <a:t>Then we made a list of the bad outcomes. Using that we created a new variable </a:t>
          </a:r>
          <a:r>
            <a:rPr lang="en-US" sz="1700" dirty="0" err="1"/>
            <a:t>landing_class</a:t>
          </a:r>
          <a:r>
            <a:rPr lang="en-US" sz="1700" dirty="0"/>
            <a:t> and assigned 0 if the outcome is bad and 1 if not.</a:t>
          </a:r>
        </a:p>
      </dgm:t>
    </dgm:pt>
    <dgm:pt modelId="{4D1E793B-6271-4497-9EA0-61C90C844013}" type="parTrans" cxnId="{B8B68648-1C3E-4914-AC98-A1FE81FAF727}">
      <dgm:prSet/>
      <dgm:spPr/>
      <dgm:t>
        <a:bodyPr/>
        <a:lstStyle/>
        <a:p>
          <a:endParaRPr lang="en-US"/>
        </a:p>
      </dgm:t>
    </dgm:pt>
    <dgm:pt modelId="{26DE1B6D-DA8F-4AEA-9EDA-F3955BCBE07C}" type="sibTrans" cxnId="{B8B68648-1C3E-4914-AC98-A1FE81FAF727}">
      <dgm:prSet/>
      <dgm:spPr/>
      <dgm:t>
        <a:bodyPr/>
        <a:lstStyle/>
        <a:p>
          <a:endParaRPr lang="en-US"/>
        </a:p>
      </dgm:t>
    </dgm:pt>
    <dgm:pt modelId="{5274AB89-EA8C-4980-961B-26D206426A0D}" type="pres">
      <dgm:prSet presAssocID="{0ADB6A09-7B04-4765-9D72-2AC6F1BA540C}" presName="CompostProcess" presStyleCnt="0">
        <dgm:presLayoutVars>
          <dgm:dir/>
          <dgm:resizeHandles val="exact"/>
        </dgm:presLayoutVars>
      </dgm:prSet>
      <dgm:spPr/>
    </dgm:pt>
    <dgm:pt modelId="{37E30F53-D606-4115-9C10-F38AC39532AC}" type="pres">
      <dgm:prSet presAssocID="{0ADB6A09-7B04-4765-9D72-2AC6F1BA540C}" presName="arrow" presStyleLbl="bgShp" presStyleIdx="0" presStyleCnt="1"/>
      <dgm:spPr/>
    </dgm:pt>
    <dgm:pt modelId="{0E38F342-9B2F-459C-A7AB-9EA94FD3EE52}" type="pres">
      <dgm:prSet presAssocID="{0ADB6A09-7B04-4765-9D72-2AC6F1BA540C}" presName="linearProcess" presStyleCnt="0"/>
      <dgm:spPr/>
    </dgm:pt>
    <dgm:pt modelId="{EAC4D4F0-1C24-4E66-B77E-98F0227B7250}" type="pres">
      <dgm:prSet presAssocID="{AE3B1D98-9EE4-4C52-A11C-DC0AAE26CC56}" presName="textNode" presStyleLbl="node1" presStyleIdx="0" presStyleCnt="4" custScaleX="112697" custScaleY="107654">
        <dgm:presLayoutVars>
          <dgm:bulletEnabled val="1"/>
        </dgm:presLayoutVars>
      </dgm:prSet>
      <dgm:spPr/>
    </dgm:pt>
    <dgm:pt modelId="{E7856CD6-2CD1-460E-AB88-6BF35CE11EFB}" type="pres">
      <dgm:prSet presAssocID="{C07D5C35-E821-4388-9B26-5AFB110A7030}" presName="sibTrans" presStyleCnt="0"/>
      <dgm:spPr/>
    </dgm:pt>
    <dgm:pt modelId="{3E871DB5-5EAB-46EB-AD9C-AA15A4BDB38E}" type="pres">
      <dgm:prSet presAssocID="{60CF8D55-5DFE-4CA0-A9A5-E85F5556A619}" presName="textNode" presStyleLbl="node1" presStyleIdx="1" presStyleCnt="4" custScaleX="108387" custScaleY="106660">
        <dgm:presLayoutVars>
          <dgm:bulletEnabled val="1"/>
        </dgm:presLayoutVars>
      </dgm:prSet>
      <dgm:spPr/>
    </dgm:pt>
    <dgm:pt modelId="{DB9B3A26-834F-420F-B3C1-B9A15AFFD595}" type="pres">
      <dgm:prSet presAssocID="{D4797C83-6E5A-4605-8230-17EF30ECA0E4}" presName="sibTrans" presStyleCnt="0"/>
      <dgm:spPr/>
    </dgm:pt>
    <dgm:pt modelId="{05CBB7AB-4964-4ABD-B427-8DD56D6DAB5B}" type="pres">
      <dgm:prSet presAssocID="{C054EE1A-ED83-4FA0-BBEE-83911E0B1673}" presName="textNode" presStyleLbl="node1" presStyleIdx="2" presStyleCnt="4" custScaleX="104767" custScaleY="105666">
        <dgm:presLayoutVars>
          <dgm:bulletEnabled val="1"/>
        </dgm:presLayoutVars>
      </dgm:prSet>
      <dgm:spPr/>
    </dgm:pt>
    <dgm:pt modelId="{5BED4264-8A6C-4A28-868E-B06282A5B3E8}" type="pres">
      <dgm:prSet presAssocID="{26DE1B6D-DA8F-4AEA-9EDA-F3955BCBE07C}" presName="sibTrans" presStyleCnt="0"/>
      <dgm:spPr/>
    </dgm:pt>
    <dgm:pt modelId="{C7AD6BAA-8C50-41ED-AF5D-483AE5B24230}" type="pres">
      <dgm:prSet presAssocID="{D745EF23-99E0-4008-AB1B-2472012F2793}" presName="textNode" presStyleLbl="node1" presStyleIdx="3" presStyleCnt="4" custScaleX="100207" custScaleY="105666">
        <dgm:presLayoutVars>
          <dgm:bulletEnabled val="1"/>
        </dgm:presLayoutVars>
      </dgm:prSet>
      <dgm:spPr/>
    </dgm:pt>
  </dgm:ptLst>
  <dgm:cxnLst>
    <dgm:cxn modelId="{0028860D-B38D-41CB-B314-72AB4A3373E3}" type="presOf" srcId="{0ADB6A09-7B04-4765-9D72-2AC6F1BA540C}" destId="{5274AB89-EA8C-4980-961B-26D206426A0D}" srcOrd="0" destOrd="0" presId="urn:microsoft.com/office/officeart/2005/8/layout/hProcess9"/>
    <dgm:cxn modelId="{43410125-BD82-4C01-B634-FEEE145928CC}" srcId="{0ADB6A09-7B04-4765-9D72-2AC6F1BA540C}" destId="{AE3B1D98-9EE4-4C52-A11C-DC0AAE26CC56}" srcOrd="0" destOrd="0" parTransId="{CB896EFF-8834-45EB-8DA5-28E753AD21D7}" sibTransId="{C07D5C35-E821-4388-9B26-5AFB110A7030}"/>
    <dgm:cxn modelId="{B8B68648-1C3E-4914-AC98-A1FE81FAF727}" srcId="{0ADB6A09-7B04-4765-9D72-2AC6F1BA540C}" destId="{C054EE1A-ED83-4FA0-BBEE-83911E0B1673}" srcOrd="2" destOrd="0" parTransId="{4D1E793B-6271-4497-9EA0-61C90C844013}" sibTransId="{26DE1B6D-DA8F-4AEA-9EDA-F3955BCBE07C}"/>
    <dgm:cxn modelId="{7EB4F44C-BA61-40BF-97CE-62429D6EF728}" type="presOf" srcId="{AE3B1D98-9EE4-4C52-A11C-DC0AAE26CC56}" destId="{EAC4D4F0-1C24-4E66-B77E-98F0227B7250}" srcOrd="0" destOrd="0" presId="urn:microsoft.com/office/officeart/2005/8/layout/hProcess9"/>
    <dgm:cxn modelId="{21B07378-30D5-469C-93B3-E058FF1D166A}" srcId="{0ADB6A09-7B04-4765-9D72-2AC6F1BA540C}" destId="{D745EF23-99E0-4008-AB1B-2472012F2793}" srcOrd="3" destOrd="0" parTransId="{5D5C763F-9503-4106-BC87-A69A9E010A1F}" sibTransId="{4D2E7987-3C38-4677-8DF6-2346BFB2C842}"/>
    <dgm:cxn modelId="{D526047F-0E55-48E8-93D2-FBFC15B973CA}" type="presOf" srcId="{D745EF23-99E0-4008-AB1B-2472012F2793}" destId="{C7AD6BAA-8C50-41ED-AF5D-483AE5B24230}" srcOrd="0" destOrd="0" presId="urn:microsoft.com/office/officeart/2005/8/layout/hProcess9"/>
    <dgm:cxn modelId="{B1EC5C90-F593-4868-93F0-662A208AD23D}" type="presOf" srcId="{60CF8D55-5DFE-4CA0-A9A5-E85F5556A619}" destId="{3E871DB5-5EAB-46EB-AD9C-AA15A4BDB38E}" srcOrd="0" destOrd="0" presId="urn:microsoft.com/office/officeart/2005/8/layout/hProcess9"/>
    <dgm:cxn modelId="{2B87A9CA-549C-47C3-86A3-FBC1357790B4}" srcId="{0ADB6A09-7B04-4765-9D72-2AC6F1BA540C}" destId="{60CF8D55-5DFE-4CA0-A9A5-E85F5556A619}" srcOrd="1" destOrd="0" parTransId="{18AD770A-C734-4493-8CA0-73220F8B2D16}" sibTransId="{D4797C83-6E5A-4605-8230-17EF30ECA0E4}"/>
    <dgm:cxn modelId="{53F9F1F3-6E07-4010-AB2C-94BB29149549}" type="presOf" srcId="{C054EE1A-ED83-4FA0-BBEE-83911E0B1673}" destId="{05CBB7AB-4964-4ABD-B427-8DD56D6DAB5B}" srcOrd="0" destOrd="0" presId="urn:microsoft.com/office/officeart/2005/8/layout/hProcess9"/>
    <dgm:cxn modelId="{838C3979-2E76-46A0-AE9C-9656FA923384}" type="presParOf" srcId="{5274AB89-EA8C-4980-961B-26D206426A0D}" destId="{37E30F53-D606-4115-9C10-F38AC39532AC}" srcOrd="0" destOrd="0" presId="urn:microsoft.com/office/officeart/2005/8/layout/hProcess9"/>
    <dgm:cxn modelId="{2519FC5B-2600-4EC9-B631-367F3F081F9D}" type="presParOf" srcId="{5274AB89-EA8C-4980-961B-26D206426A0D}" destId="{0E38F342-9B2F-459C-A7AB-9EA94FD3EE52}" srcOrd="1" destOrd="0" presId="urn:microsoft.com/office/officeart/2005/8/layout/hProcess9"/>
    <dgm:cxn modelId="{72D37404-A405-4DAB-8085-7DA4D589E4CA}" type="presParOf" srcId="{0E38F342-9B2F-459C-A7AB-9EA94FD3EE52}" destId="{EAC4D4F0-1C24-4E66-B77E-98F0227B7250}" srcOrd="0" destOrd="0" presId="urn:microsoft.com/office/officeart/2005/8/layout/hProcess9"/>
    <dgm:cxn modelId="{86D7AB52-438B-437C-8F80-F3AC365166EF}" type="presParOf" srcId="{0E38F342-9B2F-459C-A7AB-9EA94FD3EE52}" destId="{E7856CD6-2CD1-460E-AB88-6BF35CE11EFB}" srcOrd="1" destOrd="0" presId="urn:microsoft.com/office/officeart/2005/8/layout/hProcess9"/>
    <dgm:cxn modelId="{70644DFD-4493-4940-8E3F-713240CF3E49}" type="presParOf" srcId="{0E38F342-9B2F-459C-A7AB-9EA94FD3EE52}" destId="{3E871DB5-5EAB-46EB-AD9C-AA15A4BDB38E}" srcOrd="2" destOrd="0" presId="urn:microsoft.com/office/officeart/2005/8/layout/hProcess9"/>
    <dgm:cxn modelId="{F8438491-EBA5-4313-B68F-258370DA6406}" type="presParOf" srcId="{0E38F342-9B2F-459C-A7AB-9EA94FD3EE52}" destId="{DB9B3A26-834F-420F-B3C1-B9A15AFFD595}" srcOrd="3" destOrd="0" presId="urn:microsoft.com/office/officeart/2005/8/layout/hProcess9"/>
    <dgm:cxn modelId="{0222A35E-A443-4D0D-9D53-DE8AF846601F}" type="presParOf" srcId="{0E38F342-9B2F-459C-A7AB-9EA94FD3EE52}" destId="{05CBB7AB-4964-4ABD-B427-8DD56D6DAB5B}" srcOrd="4" destOrd="0" presId="urn:microsoft.com/office/officeart/2005/8/layout/hProcess9"/>
    <dgm:cxn modelId="{854124D5-77CE-4EE6-A45E-14ED73A1A612}" type="presParOf" srcId="{0E38F342-9B2F-459C-A7AB-9EA94FD3EE52}" destId="{5BED4264-8A6C-4A28-868E-B06282A5B3E8}" srcOrd="5" destOrd="0" presId="urn:microsoft.com/office/officeart/2005/8/layout/hProcess9"/>
    <dgm:cxn modelId="{76177C86-35E4-4147-9BDF-E088322B0EEF}" type="presParOf" srcId="{0E38F342-9B2F-459C-A7AB-9EA94FD3EE52}" destId="{C7AD6BAA-8C50-41ED-AF5D-483AE5B2423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A05D1-DF5F-4FA2-AA7E-1660BDEE808B}">
      <dsp:nvSpPr>
        <dsp:cNvPr id="0" name=""/>
        <dsp:cNvSpPr/>
      </dsp:nvSpPr>
      <dsp:spPr>
        <a:xfrm>
          <a:off x="768977" y="0"/>
          <a:ext cx="8715075" cy="532979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D513C-835F-449E-AB56-C520AF32D69D}">
      <dsp:nvSpPr>
        <dsp:cNvPr id="0" name=""/>
        <dsp:cNvSpPr/>
      </dsp:nvSpPr>
      <dsp:spPr>
        <a:xfrm>
          <a:off x="3003"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Requst</a:t>
          </a:r>
          <a:r>
            <a:rPr lang="en-US" sz="1700" kern="1200" dirty="0"/>
            <a:t> and parse </a:t>
          </a:r>
          <a:r>
            <a:rPr lang="en-US" sz="1700" kern="1200" dirty="0" err="1"/>
            <a:t>json</a:t>
          </a:r>
          <a:r>
            <a:rPr lang="en-US" sz="1700" kern="1200" dirty="0"/>
            <a:t> file into </a:t>
          </a:r>
          <a:r>
            <a:rPr lang="en-US" sz="1700" kern="1200" dirty="0" err="1"/>
            <a:t>dataframe</a:t>
          </a:r>
          <a:r>
            <a:rPr lang="en-US" sz="1700" kern="1200" dirty="0"/>
            <a:t> using </a:t>
          </a:r>
          <a:r>
            <a:rPr lang="en-US" sz="1700" kern="1200" dirty="0" err="1"/>
            <a:t>json_normalize</a:t>
          </a:r>
          <a:endParaRPr lang="en-US" sz="1700" kern="1200" dirty="0"/>
        </a:p>
      </dsp:txBody>
      <dsp:txXfrm>
        <a:off x="91277" y="1687211"/>
        <a:ext cx="1631750" cy="1955369"/>
      </dsp:txXfrm>
    </dsp:sp>
    <dsp:sp modelId="{6ED96623-9F88-4138-8CF0-89A9A862C7CD}">
      <dsp:nvSpPr>
        <dsp:cNvPr id="0" name=""/>
        <dsp:cNvSpPr/>
      </dsp:nvSpPr>
      <dsp:spPr>
        <a:xfrm>
          <a:off x="2112684"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Took smaller subset and focused on the data of interest. Then used API again to get rocket, payload, launchpad and other core data. </a:t>
          </a:r>
        </a:p>
      </dsp:txBody>
      <dsp:txXfrm>
        <a:off x="2200958" y="1687211"/>
        <a:ext cx="1631750" cy="1955369"/>
      </dsp:txXfrm>
    </dsp:sp>
    <dsp:sp modelId="{5D0C3A13-15B5-4BF4-B7F7-428DE7D7BCAF}">
      <dsp:nvSpPr>
        <dsp:cNvPr id="0" name=""/>
        <dsp:cNvSpPr/>
      </dsp:nvSpPr>
      <dsp:spPr>
        <a:xfrm>
          <a:off x="4222365"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Took that gathered data dictionary and converted it to </a:t>
          </a:r>
          <a:r>
            <a:rPr lang="en-US" sz="1700" kern="1200" dirty="0" err="1"/>
            <a:t>dataframe</a:t>
          </a:r>
          <a:r>
            <a:rPr lang="en-US" sz="1700" kern="1200" dirty="0"/>
            <a:t>. Filtered the </a:t>
          </a:r>
          <a:r>
            <a:rPr lang="en-US" sz="1700" kern="1200" dirty="0" err="1"/>
            <a:t>dataframe</a:t>
          </a:r>
          <a:r>
            <a:rPr lang="en-US" sz="1700" kern="1200" dirty="0"/>
            <a:t> to only include Falcon 9</a:t>
          </a:r>
        </a:p>
      </dsp:txBody>
      <dsp:txXfrm>
        <a:off x="4310639" y="1687211"/>
        <a:ext cx="1631750" cy="1955369"/>
      </dsp:txXfrm>
    </dsp:sp>
    <dsp:sp modelId="{284AF3D5-2795-448E-93FC-CC22D4EC7AE9}">
      <dsp:nvSpPr>
        <dsp:cNvPr id="0" name=""/>
        <dsp:cNvSpPr/>
      </dsp:nvSpPr>
      <dsp:spPr>
        <a:xfrm>
          <a:off x="6332047"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Dealt with missing values in </a:t>
          </a:r>
          <a:r>
            <a:rPr lang="en-US" sz="1700" kern="1200" dirty="0" err="1"/>
            <a:t>PayloadMass</a:t>
          </a:r>
          <a:r>
            <a:rPr lang="en-US" sz="1700" kern="1200" dirty="0"/>
            <a:t> column with the mean. </a:t>
          </a:r>
        </a:p>
      </dsp:txBody>
      <dsp:txXfrm>
        <a:off x="6420321" y="1687211"/>
        <a:ext cx="1631750" cy="1955369"/>
      </dsp:txXfrm>
    </dsp:sp>
    <dsp:sp modelId="{575F6CCB-B4C8-49AD-B0DE-5AFA17B4AAB9}">
      <dsp:nvSpPr>
        <dsp:cNvPr id="0" name=""/>
        <dsp:cNvSpPr/>
      </dsp:nvSpPr>
      <dsp:spPr>
        <a:xfrm>
          <a:off x="8441728"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Exported </a:t>
          </a:r>
          <a:r>
            <a:rPr lang="en-US" sz="1700" kern="1200" dirty="0" err="1"/>
            <a:t>dataframe</a:t>
          </a:r>
          <a:r>
            <a:rPr lang="en-US" sz="1700" kern="1200" dirty="0"/>
            <a:t> to csv file. </a:t>
          </a:r>
        </a:p>
      </dsp:txBody>
      <dsp:txXfrm>
        <a:off x="8530002" y="1687211"/>
        <a:ext cx="1631750" cy="1955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A4FCC-843B-4122-9C57-19B6C7E7E96C}">
      <dsp:nvSpPr>
        <dsp:cNvPr id="0" name=""/>
        <dsp:cNvSpPr/>
      </dsp:nvSpPr>
      <dsp:spPr>
        <a:xfrm>
          <a:off x="800099" y="0"/>
          <a:ext cx="9067800" cy="478547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8A524-CDCB-4FB9-A2B8-57253CC3826B}">
      <dsp:nvSpPr>
        <dsp:cNvPr id="0" name=""/>
        <dsp:cNvSpPr/>
      </dsp:nvSpPr>
      <dsp:spPr>
        <a:xfrm>
          <a:off x="3646" y="1435642"/>
          <a:ext cx="2369046" cy="1914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Used </a:t>
          </a:r>
          <a:r>
            <a:rPr lang="en-US" sz="1700" kern="1200" dirty="0" err="1"/>
            <a:t>requests.get</a:t>
          </a:r>
          <a:r>
            <a:rPr lang="en-US" sz="1700" kern="1200" dirty="0"/>
            <a:t>() to request Launch HTML page as an HTTP response. Then made </a:t>
          </a:r>
          <a:r>
            <a:rPr lang="en-US" sz="1700" kern="1200" dirty="0" err="1"/>
            <a:t>BeautifulSoup</a:t>
          </a:r>
          <a:r>
            <a:rPr lang="en-US" sz="1700" kern="1200" dirty="0"/>
            <a:t> object from response text content</a:t>
          </a:r>
        </a:p>
      </dsp:txBody>
      <dsp:txXfrm>
        <a:off x="97089" y="1529085"/>
        <a:ext cx="2182160" cy="1727303"/>
      </dsp:txXfrm>
    </dsp:sp>
    <dsp:sp modelId="{26BAFA88-CF0F-42E8-8BAB-0BD34AB834C0}">
      <dsp:nvSpPr>
        <dsp:cNvPr id="0" name=""/>
        <dsp:cNvSpPr/>
      </dsp:nvSpPr>
      <dsp:spPr>
        <a:xfrm>
          <a:off x="2767533" y="1435642"/>
          <a:ext cx="2369046" cy="1914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Using HTML table header elements, find and extracted column names</a:t>
          </a:r>
        </a:p>
      </dsp:txBody>
      <dsp:txXfrm>
        <a:off x="2860976" y="1529085"/>
        <a:ext cx="2182160" cy="1727303"/>
      </dsp:txXfrm>
    </dsp:sp>
    <dsp:sp modelId="{37F8E2CF-97D1-4A4E-8D9C-9F749259E5E6}">
      <dsp:nvSpPr>
        <dsp:cNvPr id="0" name=""/>
        <dsp:cNvSpPr/>
      </dsp:nvSpPr>
      <dsp:spPr>
        <a:xfrm>
          <a:off x="5531420" y="1435642"/>
          <a:ext cx="2369046" cy="1914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Create dictionary with keys from the extracted column names and parse values from the HTML tables. Then convert dictionary into pandas </a:t>
          </a:r>
          <a:r>
            <a:rPr lang="en-US" sz="1700" kern="1200" dirty="0" err="1"/>
            <a:t>dataframe</a:t>
          </a:r>
          <a:endParaRPr lang="en-US" sz="1700" kern="1200" dirty="0"/>
        </a:p>
      </dsp:txBody>
      <dsp:txXfrm>
        <a:off x="5624863" y="1529085"/>
        <a:ext cx="2182160" cy="1727303"/>
      </dsp:txXfrm>
    </dsp:sp>
    <dsp:sp modelId="{064D4C15-B922-468E-8088-26929E1C5D83}">
      <dsp:nvSpPr>
        <dsp:cNvPr id="0" name=""/>
        <dsp:cNvSpPr/>
      </dsp:nvSpPr>
      <dsp:spPr>
        <a:xfrm>
          <a:off x="8295307" y="1435642"/>
          <a:ext cx="2369046" cy="1914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Exported </a:t>
          </a:r>
          <a:r>
            <a:rPr lang="en-US" sz="1700" kern="1200" dirty="0" err="1"/>
            <a:t>dataframe</a:t>
          </a:r>
          <a:r>
            <a:rPr lang="en-US" sz="1700" kern="1200" dirty="0"/>
            <a:t> into csv file</a:t>
          </a:r>
        </a:p>
      </dsp:txBody>
      <dsp:txXfrm>
        <a:off x="8388750" y="1529085"/>
        <a:ext cx="2182160" cy="17273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30F53-D606-4115-9C10-F38AC39532AC}">
      <dsp:nvSpPr>
        <dsp:cNvPr id="0" name=""/>
        <dsp:cNvSpPr/>
      </dsp:nvSpPr>
      <dsp:spPr>
        <a:xfrm>
          <a:off x="857626" y="0"/>
          <a:ext cx="9719770" cy="505564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4D4F0-1C24-4E66-B77E-98F0227B7250}">
      <dsp:nvSpPr>
        <dsp:cNvPr id="0" name=""/>
        <dsp:cNvSpPr/>
      </dsp:nvSpPr>
      <dsp:spPr>
        <a:xfrm>
          <a:off x="7969" y="1439301"/>
          <a:ext cx="2703234" cy="21770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First we loaded in the API collected dataset, then did some initial viewing like the percentage of missing values and column types</a:t>
          </a:r>
        </a:p>
      </dsp:txBody>
      <dsp:txXfrm>
        <a:off x="114243" y="1545575"/>
        <a:ext cx="2490686" cy="1964494"/>
      </dsp:txXfrm>
    </dsp:sp>
    <dsp:sp modelId="{3E871DB5-5EAB-46EB-AD9C-AA15A4BDB38E}">
      <dsp:nvSpPr>
        <dsp:cNvPr id="0" name=""/>
        <dsp:cNvSpPr/>
      </dsp:nvSpPr>
      <dsp:spPr>
        <a:xfrm>
          <a:off x="3110983" y="1449352"/>
          <a:ext cx="2599851" cy="21569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Then we find the number of launches on each Launch Site, the number and occurrence of each orbit, and the number and occurrence of the different mission outcomes</a:t>
          </a:r>
        </a:p>
      </dsp:txBody>
      <dsp:txXfrm>
        <a:off x="3216276" y="1554645"/>
        <a:ext cx="2389265" cy="1946354"/>
      </dsp:txXfrm>
    </dsp:sp>
    <dsp:sp modelId="{05CBB7AB-4964-4ABD-B427-8DD56D6DAB5B}">
      <dsp:nvSpPr>
        <dsp:cNvPr id="0" name=""/>
        <dsp:cNvSpPr/>
      </dsp:nvSpPr>
      <dsp:spPr>
        <a:xfrm>
          <a:off x="6110614" y="1459403"/>
          <a:ext cx="2513019" cy="2136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Then we made a list of the bad outcomes. Using that we created a new variable </a:t>
          </a:r>
          <a:r>
            <a:rPr lang="en-US" sz="1700" kern="1200" dirty="0" err="1"/>
            <a:t>landing_class</a:t>
          </a:r>
          <a:r>
            <a:rPr lang="en-US" sz="1700" kern="1200" dirty="0"/>
            <a:t> and assigned 0 if the outcome is bad and 1 if not.</a:t>
          </a:r>
        </a:p>
      </dsp:txBody>
      <dsp:txXfrm>
        <a:off x="6214926" y="1563715"/>
        <a:ext cx="2304395" cy="1928215"/>
      </dsp:txXfrm>
    </dsp:sp>
    <dsp:sp modelId="{C7AD6BAA-8C50-41ED-AF5D-483AE5B24230}">
      <dsp:nvSpPr>
        <dsp:cNvPr id="0" name=""/>
        <dsp:cNvSpPr/>
      </dsp:nvSpPr>
      <dsp:spPr>
        <a:xfrm>
          <a:off x="9023413" y="1459403"/>
          <a:ext cx="2403640" cy="2136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Exported </a:t>
          </a:r>
          <a:r>
            <a:rPr lang="en-US" sz="1700" kern="1200" dirty="0" err="1"/>
            <a:t>dataframe</a:t>
          </a:r>
          <a:r>
            <a:rPr lang="en-US" sz="1700" kern="1200" dirty="0"/>
            <a:t> to csv file</a:t>
          </a:r>
        </a:p>
      </dsp:txBody>
      <dsp:txXfrm>
        <a:off x="9127725" y="1563715"/>
        <a:ext cx="2195016" cy="19282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DB1BA-DE40-FD7A-3659-05D3977D8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471DA-EF79-0F8D-B141-0C238D5B6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750254-50CA-8B26-ED4C-53745B1E43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F871A5-A556-3328-1D2D-5F29811E6EE2}"/>
              </a:ext>
            </a:extLst>
          </p:cNvPr>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50821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jdrummond/Falcon9-Capstone/blob/main/SpaceX-EDA-dataviz-pd-mpl.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jdrummond/Falcon9-Capstone/blob/main/SpaceX-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jdrummond/Falcon9-Capstone/blob/main/Spacex-Folium-ma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jdrummond/Falcon9-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slide" Target="slide48.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cjdrummond/Falcon9-Capstone/blob/main/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cjdrummond/Falcon9-Capstone/blob/main/SpaceX-data-collection-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cjdrummond/Falcon9-Capstone/blob/main/SpaceX-Data-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Chloe Drummond</a:t>
            </a:r>
          </a:p>
          <a:p>
            <a:r>
              <a:rPr lang="en-US" dirty="0">
                <a:solidFill>
                  <a:schemeClr val="bg2"/>
                </a:solidFill>
                <a:latin typeface="Abadi" panose="020B0604020104020204" pitchFamily="34" charset="0"/>
                <a:ea typeface="SF Pro" pitchFamily="2" charset="0"/>
                <a:cs typeface="SF Pro" pitchFamily="2" charset="0"/>
              </a:rPr>
              <a:t>2/19/2025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854859"/>
            <a:ext cx="10651978" cy="5485647"/>
          </a:xfrm>
          <a:prstGeom prst="rect">
            <a:avLst/>
          </a:prstGeom>
          <a:solidFill>
            <a:schemeClr val="bg1"/>
          </a:solidFill>
        </p:spPr>
        <p:txBody>
          <a:bodyPr lIns="91440" tIns="45720" rIns="91440" bIns="45720" anchor="t"/>
          <a:lstStyle/>
          <a:p>
            <a:r>
              <a:rPr lang="en-US" dirty="0"/>
              <a:t>Scatterplot of Payload Mass and Flight Number colored by Class  </a:t>
            </a:r>
          </a:p>
          <a:p>
            <a:pPr lvl="1"/>
            <a:r>
              <a:rPr lang="en-US" dirty="0"/>
              <a:t>Shows the spread of the payload mass by success. </a:t>
            </a:r>
          </a:p>
          <a:p>
            <a:r>
              <a:rPr lang="en-US" dirty="0"/>
              <a:t>Scatterplot of Launch Site and Flight Number colored by Class </a:t>
            </a:r>
          </a:p>
          <a:p>
            <a:pPr lvl="1"/>
            <a:r>
              <a:rPr lang="en-US" dirty="0"/>
              <a:t>See spread of different flights at each site and their outcome</a:t>
            </a:r>
          </a:p>
          <a:p>
            <a:r>
              <a:rPr lang="en-US" dirty="0"/>
              <a:t>Scatterplot of Payload and Launch site colored by Class </a:t>
            </a:r>
          </a:p>
          <a:p>
            <a:pPr lvl="1"/>
            <a:r>
              <a:rPr lang="en-US" dirty="0"/>
              <a:t>Observe relationship between sites and mass. </a:t>
            </a:r>
          </a:p>
          <a:p>
            <a:r>
              <a:rPr lang="en-US" dirty="0"/>
              <a:t>Bar Chart for success rate of each orbit </a:t>
            </a:r>
          </a:p>
          <a:p>
            <a:pPr lvl="1"/>
            <a:r>
              <a:rPr lang="en-US" dirty="0"/>
              <a:t>See relationship of success rate for each orbit. </a:t>
            </a:r>
          </a:p>
          <a:p>
            <a:r>
              <a:rPr lang="en-US" dirty="0"/>
              <a:t>Scatterplot of Flight number vs Orbit and Payload vs Orbit</a:t>
            </a:r>
          </a:p>
          <a:p>
            <a:pPr lvl="1"/>
            <a:r>
              <a:rPr lang="en-US" sz="2000" dirty="0"/>
              <a:t>See </a:t>
            </a:r>
            <a:r>
              <a:rPr lang="en-US" dirty="0"/>
              <a:t>relationship</a:t>
            </a:r>
            <a:r>
              <a:rPr lang="en-US" sz="2000" dirty="0"/>
              <a:t> between two variables</a:t>
            </a:r>
          </a:p>
          <a:p>
            <a:r>
              <a:rPr lang="en-US" dirty="0"/>
              <a:t>Line Chart of Year vs Success Rate </a:t>
            </a:r>
          </a:p>
          <a:p>
            <a:pPr lvl="1"/>
            <a:r>
              <a:rPr lang="en-US" dirty="0"/>
              <a:t>View yearly trend of success</a:t>
            </a:r>
          </a:p>
          <a:p>
            <a:pPr marL="914400" lvl="2" indent="0">
              <a:buNone/>
            </a:pPr>
            <a:endParaRPr lang="en-US" sz="1800" dirty="0"/>
          </a:p>
          <a:p>
            <a:pPr lvl="2"/>
            <a:endParaRPr lang="en-US" sz="1800" dirty="0"/>
          </a:p>
          <a:p>
            <a:pPr lvl="1"/>
            <a:endParaRPr lang="en-US" sz="1600" dirty="0"/>
          </a:p>
          <a:p>
            <a:endParaRPr lang="en-US" sz="3200" dirty="0"/>
          </a:p>
          <a:p>
            <a:pPr lvl="2"/>
            <a:endParaRPr lang="en-US" sz="3200" dirty="0"/>
          </a:p>
          <a:p>
            <a:endParaRPr lang="en-US" sz="3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32657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cxnSp>
        <p:nvCxnSpPr>
          <p:cNvPr id="6" name="Straight Connector 5">
            <a:extLst>
              <a:ext uri="{FF2B5EF4-FFF2-40B4-BE49-F238E27FC236}">
                <a16:creationId xmlns:a16="http://schemas.microsoft.com/office/drawing/2014/main" id="{B7FB7278-E016-CF53-BFB2-43457C589D84}"/>
              </a:ext>
            </a:extLst>
          </p:cNvPr>
          <p:cNvCxnSpPr/>
          <p:nvPr/>
        </p:nvCxnSpPr>
        <p:spPr>
          <a:xfrm>
            <a:off x="734028" y="803868"/>
            <a:ext cx="10551583"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CD6ED3D-DC5B-4296-2F3A-86C396D28F3F}"/>
              </a:ext>
            </a:extLst>
          </p:cNvPr>
          <p:cNvPicPr>
            <a:picLocks noChangeAspect="1"/>
          </p:cNvPicPr>
          <p:nvPr/>
        </p:nvPicPr>
        <p:blipFill>
          <a:blip r:embed="rId3"/>
          <a:stretch>
            <a:fillRect/>
          </a:stretch>
        </p:blipFill>
        <p:spPr>
          <a:xfrm>
            <a:off x="11239927" y="6097220"/>
            <a:ext cx="200053" cy="314369"/>
          </a:xfrm>
          <a:prstGeom prst="rect">
            <a:avLst/>
          </a:prstGeom>
        </p:spPr>
      </p:pic>
      <p:sp>
        <p:nvSpPr>
          <p:cNvPr id="9" name="TextBox 8">
            <a:extLst>
              <a:ext uri="{FF2B5EF4-FFF2-40B4-BE49-F238E27FC236}">
                <a16:creationId xmlns:a16="http://schemas.microsoft.com/office/drawing/2014/main" id="{E1A0C292-672B-226E-CB2F-63E8A8120C55}"/>
              </a:ext>
            </a:extLst>
          </p:cNvPr>
          <p:cNvSpPr txBox="1"/>
          <p:nvPr/>
        </p:nvSpPr>
        <p:spPr>
          <a:xfrm>
            <a:off x="9311835" y="383546"/>
            <a:ext cx="1788244" cy="369332"/>
          </a:xfrm>
          <a:prstGeom prst="rect">
            <a:avLst/>
          </a:prstGeom>
          <a:noFill/>
        </p:spPr>
        <p:txBody>
          <a:bodyPr wrap="square" rtlCol="0">
            <a:spAutoFit/>
          </a:bodyPr>
          <a:lstStyle/>
          <a:p>
            <a:pPr algn="ctr"/>
            <a:r>
              <a:rPr lang="en-US" dirty="0" err="1">
                <a:hlinkClick r:id="rId4"/>
              </a:rPr>
              <a:t>Github</a:t>
            </a:r>
            <a:r>
              <a:rPr lang="en-US" dirty="0">
                <a:hlinkClick r:id="rId4"/>
              </a:rPr>
              <a:t> Link</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6865"/>
            <a:ext cx="10515600" cy="5171168"/>
          </a:xfrm>
          <a:prstGeom prst="rect">
            <a:avLst/>
          </a:prstGeom>
        </p:spPr>
        <p:txBody>
          <a:bodyPr lIns="91440" tIns="45720" rIns="91440" bIns="45720" anchor="t"/>
          <a:lstStyle/>
          <a:p>
            <a:r>
              <a:rPr lang="en-US" sz="2000" dirty="0"/>
              <a:t>Display unique launch site names from </a:t>
            </a:r>
            <a:r>
              <a:rPr lang="en-US" sz="2000" dirty="0" err="1"/>
              <a:t>SpaceXtable</a:t>
            </a:r>
            <a:endParaRPr lang="en-US" sz="2000" dirty="0"/>
          </a:p>
          <a:p>
            <a:r>
              <a:rPr lang="en-US" sz="2000" dirty="0"/>
              <a:t>Display first 5 records with launch sites that start with CCA</a:t>
            </a:r>
          </a:p>
          <a:p>
            <a:r>
              <a:rPr lang="en-US" sz="2000" dirty="0"/>
              <a:t>Display total payload mass carried for the customer NASA</a:t>
            </a:r>
          </a:p>
          <a:p>
            <a:r>
              <a:rPr lang="en-US" sz="2000" dirty="0"/>
              <a:t>Display average payload mass for booster version F9 v1.1</a:t>
            </a:r>
          </a:p>
          <a:p>
            <a:r>
              <a:rPr lang="en-US" sz="2000" dirty="0"/>
              <a:t>List the date when first successful landing in ground pad happened</a:t>
            </a:r>
          </a:p>
          <a:p>
            <a:r>
              <a:rPr lang="en-US" sz="2000" dirty="0"/>
              <a:t>List the booster names which have success in drone ship and have payload mass between 4000 and 6000 kg</a:t>
            </a:r>
          </a:p>
          <a:p>
            <a:r>
              <a:rPr lang="en-US" sz="2000" dirty="0"/>
              <a:t>List the total number of successful and failure mission outcomes</a:t>
            </a:r>
          </a:p>
          <a:p>
            <a:r>
              <a:rPr lang="en-US" sz="2000" dirty="0"/>
              <a:t>Use subquery to list names of booster versions that have carried the max payload mass.</a:t>
            </a:r>
          </a:p>
          <a:p>
            <a:r>
              <a:rPr lang="en-US" sz="2000" dirty="0"/>
              <a:t>List the records which display months, failure landings in drone ship, booster versions and launch site for months in 2015</a:t>
            </a:r>
          </a:p>
          <a:p>
            <a:r>
              <a:rPr lang="en-US" sz="2000" dirty="0"/>
              <a:t>List each landing outcome type and occurrence between 2010-06-04 and 2017-03-20 in descending order of number of occurrences</a:t>
            </a:r>
          </a:p>
          <a:p>
            <a:pPr marL="0" indent="0">
              <a:buNone/>
            </a:pPr>
            <a:r>
              <a:rPr lang="en-US" sz="2000" dirty="0" err="1">
                <a:hlinkClick r:id="rId3"/>
              </a:rPr>
              <a:t>Github</a:t>
            </a:r>
            <a:r>
              <a:rPr lang="en-US" sz="2000" dirty="0">
                <a:hlinkClick r:id="rId3"/>
              </a:rPr>
              <a:t> Link</a:t>
            </a:r>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6769"/>
            <a:ext cx="10515600" cy="5275385"/>
          </a:xfrm>
          <a:prstGeom prst="rect">
            <a:avLst/>
          </a:prstGeom>
        </p:spPr>
        <p:txBody>
          <a:bodyPr>
            <a:normAutofit lnSpcReduction="10000"/>
          </a:bodyPr>
          <a:lstStyle/>
          <a:p>
            <a:r>
              <a:rPr lang="en-US" dirty="0"/>
              <a:t>Center location is Johnson Space Center in Houston, Texas</a:t>
            </a:r>
          </a:p>
          <a:p>
            <a:r>
              <a:rPr lang="en-US" dirty="0"/>
              <a:t>Added circle object for each launch site with name as a popup label</a:t>
            </a:r>
          </a:p>
          <a:p>
            <a:pPr lvl="1"/>
            <a:r>
              <a:rPr lang="en-US" dirty="0"/>
              <a:t>Launch sites are mainly by the coasts and are somewhat close to equator line</a:t>
            </a:r>
          </a:p>
          <a:p>
            <a:r>
              <a:rPr lang="en-US" dirty="0" err="1"/>
              <a:t>MarkerCluster</a:t>
            </a:r>
            <a:r>
              <a:rPr lang="en-US" dirty="0"/>
              <a:t> object created to add markers for all launch records in colors related to their class.</a:t>
            </a:r>
          </a:p>
          <a:p>
            <a:pPr lvl="1"/>
            <a:r>
              <a:rPr lang="en-US" dirty="0"/>
              <a:t>Marker cluster used since many launch records will have same coordinates</a:t>
            </a:r>
          </a:p>
          <a:p>
            <a:r>
              <a:rPr lang="en-US" dirty="0"/>
              <a:t>Mouse position to get any coordinate on a map, create marker to show distance between launch site and mouse coordinate.</a:t>
            </a:r>
          </a:p>
          <a:p>
            <a:pPr lvl="1"/>
            <a:r>
              <a:rPr lang="en-US" dirty="0"/>
              <a:t>Used to show distance between launch site and nearest coastline</a:t>
            </a:r>
          </a:p>
          <a:p>
            <a:r>
              <a:rPr lang="en-US" dirty="0" err="1"/>
              <a:t>PolyLine</a:t>
            </a:r>
            <a:r>
              <a:rPr lang="en-US" dirty="0"/>
              <a:t> added between launch site and selected coastline point</a:t>
            </a:r>
          </a:p>
          <a:p>
            <a:pPr marL="0" indent="0">
              <a:buNone/>
            </a:pPr>
            <a:endParaRPr lang="en-US" dirty="0"/>
          </a:p>
          <a:p>
            <a:pPr marL="0" indent="0">
              <a:buNone/>
            </a:pPr>
            <a:r>
              <a:rPr lang="en-US" dirty="0" err="1">
                <a:hlinkClick r:id="rId3"/>
              </a:rPr>
              <a:t>Github</a:t>
            </a:r>
            <a:r>
              <a:rPr lang="en-US" dirty="0">
                <a:hlinkClick r:id="rId3"/>
              </a:rPr>
              <a:t> Link</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6963"/>
            <a:ext cx="9745589" cy="4578610"/>
          </a:xfrm>
          <a:prstGeom prst="rect">
            <a:avLst/>
          </a:prstGeom>
        </p:spPr>
        <p:txBody>
          <a:bodyPr vert="horz" lIns="91440" tIns="45720" rIns="91440" bIns="45720" rtlCol="0" anchor="t">
            <a:normAutofit/>
          </a:bodyPr>
          <a:lstStyle/>
          <a:p>
            <a:r>
              <a:rPr lang="en-US" dirty="0"/>
              <a:t>Dropdown menu to chose between site specific information or total for all sites  </a:t>
            </a:r>
          </a:p>
          <a:p>
            <a:r>
              <a:rPr lang="en-US" dirty="0"/>
              <a:t>Pie chart for all sites shows success rate for each site. Site specific pie chart shows percentage of success and failures for that site</a:t>
            </a:r>
          </a:p>
          <a:p>
            <a:r>
              <a:rPr lang="en-US" dirty="0"/>
              <a:t>Scatterplot of Payload vs Success for all sites or one specific site based on dropdown selection. Colors show different booster versions</a:t>
            </a:r>
          </a:p>
          <a:p>
            <a:r>
              <a:rPr lang="en-US" dirty="0"/>
              <a:t>Payload range slider to filter different ranges of mass on the scatterplot.</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38E0381-FFDF-DCA4-032B-91D194326D85}"/>
              </a:ext>
            </a:extLst>
          </p:cNvPr>
          <p:cNvSpPr txBox="1"/>
          <p:nvPr/>
        </p:nvSpPr>
        <p:spPr>
          <a:xfrm>
            <a:off x="2702420" y="5996184"/>
            <a:ext cx="1366576" cy="646331"/>
          </a:xfrm>
          <a:prstGeom prst="rect">
            <a:avLst/>
          </a:prstGeom>
          <a:noFill/>
        </p:spPr>
        <p:txBody>
          <a:bodyPr wrap="square" rtlCol="0">
            <a:spAutoFit/>
          </a:bodyPr>
          <a:lstStyle/>
          <a:p>
            <a:r>
              <a:rPr lang="en-US" dirty="0">
                <a:hlinkClick r:id="rId3"/>
              </a:rPr>
              <a:t>GitHub Link</a:t>
            </a:r>
            <a:r>
              <a:rPr lang="en-US" dirty="0"/>
              <a:t>	</a:t>
            </a:r>
          </a:p>
        </p:txBody>
      </p:sp>
      <p:sp>
        <p:nvSpPr>
          <p:cNvPr id="6" name="TextBox 5">
            <a:extLst>
              <a:ext uri="{FF2B5EF4-FFF2-40B4-BE49-F238E27FC236}">
                <a16:creationId xmlns:a16="http://schemas.microsoft.com/office/drawing/2014/main" id="{19B78493-951C-691B-CE82-F7543E5BE62D}"/>
              </a:ext>
            </a:extLst>
          </p:cNvPr>
          <p:cNvSpPr txBox="1"/>
          <p:nvPr/>
        </p:nvSpPr>
        <p:spPr>
          <a:xfrm>
            <a:off x="7168411" y="5996184"/>
            <a:ext cx="1909187" cy="369332"/>
          </a:xfrm>
          <a:prstGeom prst="rect">
            <a:avLst/>
          </a:prstGeom>
          <a:noFill/>
        </p:spPr>
        <p:txBody>
          <a:bodyPr wrap="square" rtlCol="0">
            <a:spAutoFit/>
          </a:bodyPr>
          <a:lstStyle/>
          <a:p>
            <a:r>
              <a:rPr lang="en-US" dirty="0">
                <a:hlinkClick r:id="rId4" action="ppaction://hlinksldjump"/>
              </a:rPr>
              <a:t>Appendix Photos</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Content Placeholder 2">
            <a:extLst>
              <a:ext uri="{FF2B5EF4-FFF2-40B4-BE49-F238E27FC236}">
                <a16:creationId xmlns:a16="http://schemas.microsoft.com/office/drawing/2014/main" id="{57334A33-E46D-0EDE-AE52-04BE766839DB}"/>
              </a:ext>
            </a:extLst>
          </p:cNvPr>
          <p:cNvPicPr>
            <a:picLocks noChangeAspect="1"/>
          </p:cNvPicPr>
          <p:nvPr/>
        </p:nvPicPr>
        <p:blipFill>
          <a:blip r:embed="rId3"/>
          <a:srcRect/>
          <a:stretch/>
        </p:blipFill>
        <p:spPr>
          <a:xfrm>
            <a:off x="770011" y="1560503"/>
            <a:ext cx="10515600" cy="2941158"/>
          </a:xfrm>
          <a:prstGeom prst="rect">
            <a:avLst/>
          </a:prstGeom>
        </p:spPr>
      </p:pic>
      <p:sp>
        <p:nvSpPr>
          <p:cNvPr id="7" name="TextBox 6">
            <a:extLst>
              <a:ext uri="{FF2B5EF4-FFF2-40B4-BE49-F238E27FC236}">
                <a16:creationId xmlns:a16="http://schemas.microsoft.com/office/drawing/2014/main" id="{EF149607-B79E-A123-421A-489B6069953C}"/>
              </a:ext>
            </a:extLst>
          </p:cNvPr>
          <p:cNvSpPr txBox="1"/>
          <p:nvPr/>
        </p:nvSpPr>
        <p:spPr>
          <a:xfrm>
            <a:off x="1256044" y="5074418"/>
            <a:ext cx="9746901" cy="369332"/>
          </a:xfrm>
          <a:prstGeom prst="rect">
            <a:avLst/>
          </a:prstGeom>
          <a:noFill/>
        </p:spPr>
        <p:txBody>
          <a:bodyPr wrap="square" rtlCol="0">
            <a:spAutoFit/>
          </a:bodyPr>
          <a:lstStyle/>
          <a:p>
            <a:pPr algn="ctr"/>
            <a:r>
              <a:rPr lang="en-US" sz="1800" dirty="0"/>
              <a:t>Least amount of flights at VAFB SLC 4E while most at CCAFS SLC 40. Later flights more successful</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extBox 1">
            <a:extLst>
              <a:ext uri="{FF2B5EF4-FFF2-40B4-BE49-F238E27FC236}">
                <a16:creationId xmlns:a16="http://schemas.microsoft.com/office/drawing/2014/main" id="{5B12F9EE-55D0-A2DF-7EE3-A10BCB794469}"/>
              </a:ext>
            </a:extLst>
          </p:cNvPr>
          <p:cNvSpPr txBox="1"/>
          <p:nvPr/>
        </p:nvSpPr>
        <p:spPr>
          <a:xfrm>
            <a:off x="1245996" y="5325626"/>
            <a:ext cx="9053564" cy="954107"/>
          </a:xfrm>
          <a:prstGeom prst="rect">
            <a:avLst/>
          </a:prstGeom>
          <a:noFill/>
        </p:spPr>
        <p:txBody>
          <a:bodyPr wrap="square" rtlCol="0">
            <a:spAutoFit/>
          </a:bodyPr>
          <a:lstStyle/>
          <a:p>
            <a:pPr algn="ctr"/>
            <a:r>
              <a:rPr lang="en-US" sz="2000" dirty="0"/>
              <a:t>Site</a:t>
            </a:r>
            <a:r>
              <a:rPr lang="en-US" sz="1800" dirty="0"/>
              <a:t> VAFB SLC 4E had no launches for mass greater then 10000. Site CCAFS SLC 40 had 3 success with mass greater than 12000</a:t>
            </a:r>
          </a:p>
          <a:p>
            <a:endParaRPr lang="en-US" dirty="0"/>
          </a:p>
        </p:txBody>
      </p:sp>
      <p:pic>
        <p:nvPicPr>
          <p:cNvPr id="6" name="Content Placeholder 2">
            <a:extLst>
              <a:ext uri="{FF2B5EF4-FFF2-40B4-BE49-F238E27FC236}">
                <a16:creationId xmlns:a16="http://schemas.microsoft.com/office/drawing/2014/main" id="{D046C36F-2F70-9D70-119E-342103069031}"/>
              </a:ext>
            </a:extLst>
          </p:cNvPr>
          <p:cNvPicPr>
            <a:picLocks noChangeAspect="1"/>
          </p:cNvPicPr>
          <p:nvPr/>
        </p:nvPicPr>
        <p:blipFill>
          <a:blip r:embed="rId3"/>
          <a:srcRect/>
          <a:stretch/>
        </p:blipFill>
        <p:spPr>
          <a:xfrm>
            <a:off x="2630813" y="1367972"/>
            <a:ext cx="6283930" cy="395765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TextBox 1">
            <a:extLst>
              <a:ext uri="{FF2B5EF4-FFF2-40B4-BE49-F238E27FC236}">
                <a16:creationId xmlns:a16="http://schemas.microsoft.com/office/drawing/2014/main" id="{BA1A1269-6370-D82F-6F87-BD917B27FA62}"/>
              </a:ext>
            </a:extLst>
          </p:cNvPr>
          <p:cNvSpPr txBox="1"/>
          <p:nvPr/>
        </p:nvSpPr>
        <p:spPr>
          <a:xfrm>
            <a:off x="683288" y="5857060"/>
            <a:ext cx="9897626" cy="369332"/>
          </a:xfrm>
          <a:prstGeom prst="rect">
            <a:avLst/>
          </a:prstGeom>
          <a:noFill/>
        </p:spPr>
        <p:txBody>
          <a:bodyPr wrap="square" rtlCol="0">
            <a:spAutoFit/>
          </a:bodyPr>
          <a:lstStyle/>
          <a:p>
            <a:pPr algn="ctr"/>
            <a:r>
              <a:rPr lang="en-US" sz="1800" dirty="0"/>
              <a:t>Orbits ES-L1,EO, HEO, SSO had highest success rate</a:t>
            </a:r>
          </a:p>
        </p:txBody>
      </p:sp>
      <p:pic>
        <p:nvPicPr>
          <p:cNvPr id="7" name="Picture 6" descr="A graph of blue bars&#10;&#10;AI-generated content may be incorrect.">
            <a:extLst>
              <a:ext uri="{FF2B5EF4-FFF2-40B4-BE49-F238E27FC236}">
                <a16:creationId xmlns:a16="http://schemas.microsoft.com/office/drawing/2014/main" id="{87B83788-7D16-3CD7-7DDD-DDC2298F4D65}"/>
              </a:ext>
            </a:extLst>
          </p:cNvPr>
          <p:cNvPicPr>
            <a:picLocks noChangeAspect="1"/>
          </p:cNvPicPr>
          <p:nvPr/>
        </p:nvPicPr>
        <p:blipFill>
          <a:blip r:embed="rId3"/>
          <a:stretch>
            <a:fillRect/>
          </a:stretch>
        </p:blipFill>
        <p:spPr>
          <a:xfrm>
            <a:off x="2656115" y="1362237"/>
            <a:ext cx="5734259" cy="438879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white background with many small dots&#10;&#10;AI-generated content may be incorrect.">
            <a:extLst>
              <a:ext uri="{FF2B5EF4-FFF2-40B4-BE49-F238E27FC236}">
                <a16:creationId xmlns:a16="http://schemas.microsoft.com/office/drawing/2014/main" id="{F13623F6-0B67-EC68-BFC5-EA67932D80B4}"/>
              </a:ext>
            </a:extLst>
          </p:cNvPr>
          <p:cNvPicPr>
            <a:picLocks noChangeAspect="1"/>
          </p:cNvPicPr>
          <p:nvPr/>
        </p:nvPicPr>
        <p:blipFill>
          <a:blip r:embed="rId3"/>
          <a:stretch>
            <a:fillRect/>
          </a:stretch>
        </p:blipFill>
        <p:spPr>
          <a:xfrm>
            <a:off x="1195753" y="1324910"/>
            <a:ext cx="9408006" cy="3883699"/>
          </a:xfrm>
          <a:prstGeom prst="rect">
            <a:avLst/>
          </a:prstGeom>
        </p:spPr>
      </p:pic>
      <p:sp>
        <p:nvSpPr>
          <p:cNvPr id="6" name="TextBox 5">
            <a:extLst>
              <a:ext uri="{FF2B5EF4-FFF2-40B4-BE49-F238E27FC236}">
                <a16:creationId xmlns:a16="http://schemas.microsoft.com/office/drawing/2014/main" id="{C4520B0F-07D4-1F4D-68E9-36F5DB905EC3}"/>
              </a:ext>
            </a:extLst>
          </p:cNvPr>
          <p:cNvSpPr txBox="1"/>
          <p:nvPr/>
        </p:nvSpPr>
        <p:spPr>
          <a:xfrm>
            <a:off x="1882866" y="5627077"/>
            <a:ext cx="8289890" cy="369332"/>
          </a:xfrm>
          <a:prstGeom prst="rect">
            <a:avLst/>
          </a:prstGeom>
          <a:noFill/>
        </p:spPr>
        <p:txBody>
          <a:bodyPr wrap="square" rtlCol="0">
            <a:spAutoFit/>
          </a:bodyPr>
          <a:lstStyle/>
          <a:p>
            <a:pPr algn="ctr"/>
            <a:r>
              <a:rPr lang="en-US" sz="1800" dirty="0"/>
              <a:t>Leo orbit Success is related to the flight number, while no relationship in other orbits.</a:t>
            </a:r>
            <a:endParaRPr lang="en-US" dirty="0"/>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1">
            <a:extLst>
              <a:ext uri="{FF2B5EF4-FFF2-40B4-BE49-F238E27FC236}">
                <a16:creationId xmlns:a16="http://schemas.microsoft.com/office/drawing/2014/main" id="{C706BDED-F303-5546-28A7-F8EF4E48C831}"/>
              </a:ext>
            </a:extLst>
          </p:cNvPr>
          <p:cNvSpPr txBox="1"/>
          <p:nvPr/>
        </p:nvSpPr>
        <p:spPr>
          <a:xfrm>
            <a:off x="3130899" y="5582292"/>
            <a:ext cx="5930200" cy="369332"/>
          </a:xfrm>
          <a:prstGeom prst="rect">
            <a:avLst/>
          </a:prstGeom>
          <a:noFill/>
        </p:spPr>
        <p:txBody>
          <a:bodyPr wrap="square" rtlCol="0">
            <a:spAutoFit/>
          </a:bodyPr>
          <a:lstStyle/>
          <a:p>
            <a:pPr algn="ctr"/>
            <a:r>
              <a:rPr lang="en-US" sz="1800" dirty="0"/>
              <a:t>Heavy mass have positive success rate more for Polar, LEO, ISS</a:t>
            </a:r>
          </a:p>
        </p:txBody>
      </p:sp>
      <p:pic>
        <p:nvPicPr>
          <p:cNvPr id="6" name="Content Placeholder 2">
            <a:extLst>
              <a:ext uri="{FF2B5EF4-FFF2-40B4-BE49-F238E27FC236}">
                <a16:creationId xmlns:a16="http://schemas.microsoft.com/office/drawing/2014/main" id="{D84B3769-495D-F1AB-5AC3-917D1295D166}"/>
              </a:ext>
            </a:extLst>
          </p:cNvPr>
          <p:cNvPicPr>
            <a:picLocks noChangeAspect="1"/>
          </p:cNvPicPr>
          <p:nvPr/>
        </p:nvPicPr>
        <p:blipFill>
          <a:blip r:embed="rId3"/>
          <a:srcRect/>
          <a:stretch/>
        </p:blipFill>
        <p:spPr>
          <a:xfrm>
            <a:off x="3063260" y="1441751"/>
            <a:ext cx="6065479" cy="382007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6D201847-E9A2-D058-B15A-D88096879190}"/>
              </a:ext>
            </a:extLst>
          </p:cNvPr>
          <p:cNvPicPr>
            <a:picLocks noChangeAspect="1"/>
          </p:cNvPicPr>
          <p:nvPr/>
        </p:nvPicPr>
        <p:blipFill>
          <a:blip r:embed="rId3"/>
          <a:srcRect/>
          <a:stretch/>
        </p:blipFill>
        <p:spPr>
          <a:xfrm>
            <a:off x="2827520" y="1304670"/>
            <a:ext cx="6536959" cy="4071197"/>
          </a:xfrm>
          <a:prstGeom prst="rect">
            <a:avLst/>
          </a:prstGeom>
        </p:spPr>
      </p:pic>
      <p:sp>
        <p:nvSpPr>
          <p:cNvPr id="2" name="TextBox 1">
            <a:extLst>
              <a:ext uri="{FF2B5EF4-FFF2-40B4-BE49-F238E27FC236}">
                <a16:creationId xmlns:a16="http://schemas.microsoft.com/office/drawing/2014/main" id="{4770C907-3473-2E26-87C4-4DC25C98B33C}"/>
              </a:ext>
            </a:extLst>
          </p:cNvPr>
          <p:cNvSpPr txBox="1"/>
          <p:nvPr/>
        </p:nvSpPr>
        <p:spPr>
          <a:xfrm>
            <a:off x="1941006" y="5810108"/>
            <a:ext cx="8309987" cy="369332"/>
          </a:xfrm>
          <a:prstGeom prst="rect">
            <a:avLst/>
          </a:prstGeom>
          <a:noFill/>
        </p:spPr>
        <p:txBody>
          <a:bodyPr wrap="square" rtlCol="0">
            <a:spAutoFit/>
          </a:bodyPr>
          <a:lstStyle/>
          <a:p>
            <a:r>
              <a:rPr lang="en-US" sz="1800" dirty="0"/>
              <a:t>Success increases since 2013 with some leveling out in 2014 and a small drop in 2017.</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392BBE3-44E4-B38A-EE43-42A22D62FBCC}"/>
              </a:ext>
            </a:extLst>
          </p:cNvPr>
          <p:cNvPicPr>
            <a:picLocks noChangeAspect="1"/>
          </p:cNvPicPr>
          <p:nvPr/>
        </p:nvPicPr>
        <p:blipFill>
          <a:blip r:embed="rId3"/>
          <a:stretch>
            <a:fillRect/>
          </a:stretch>
        </p:blipFill>
        <p:spPr>
          <a:xfrm>
            <a:off x="1123773" y="1515656"/>
            <a:ext cx="3961983" cy="4509917"/>
          </a:xfrm>
          <a:prstGeom prst="rect">
            <a:avLst/>
          </a:prstGeom>
        </p:spPr>
      </p:pic>
      <p:sp>
        <p:nvSpPr>
          <p:cNvPr id="7" name="TextBox 6">
            <a:extLst>
              <a:ext uri="{FF2B5EF4-FFF2-40B4-BE49-F238E27FC236}">
                <a16:creationId xmlns:a16="http://schemas.microsoft.com/office/drawing/2014/main" id="{BF35BE49-E41F-0FCE-C9BA-8CAE022FF1CB}"/>
              </a:ext>
            </a:extLst>
          </p:cNvPr>
          <p:cNvSpPr txBox="1"/>
          <p:nvPr/>
        </p:nvSpPr>
        <p:spPr>
          <a:xfrm>
            <a:off x="6445770" y="3105834"/>
            <a:ext cx="4107305" cy="646331"/>
          </a:xfrm>
          <a:prstGeom prst="rect">
            <a:avLst/>
          </a:prstGeom>
          <a:noFill/>
        </p:spPr>
        <p:txBody>
          <a:bodyPr wrap="square" rtlCol="0">
            <a:spAutoFit/>
          </a:bodyPr>
          <a:lstStyle/>
          <a:p>
            <a:r>
              <a:rPr lang="en-US" dirty="0"/>
              <a:t>Extracted the unique launch site names from the table</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14CF0B7-0F72-6DE8-41A0-E08C3F89E01D}"/>
              </a:ext>
            </a:extLst>
          </p:cNvPr>
          <p:cNvPicPr>
            <a:picLocks noChangeAspect="1"/>
          </p:cNvPicPr>
          <p:nvPr/>
        </p:nvPicPr>
        <p:blipFill>
          <a:blip r:embed="rId3"/>
          <a:stretch>
            <a:fillRect/>
          </a:stretch>
        </p:blipFill>
        <p:spPr>
          <a:xfrm>
            <a:off x="959370" y="1505430"/>
            <a:ext cx="10273259" cy="2564830"/>
          </a:xfrm>
          <a:prstGeom prst="rect">
            <a:avLst/>
          </a:prstGeom>
        </p:spPr>
      </p:pic>
      <p:sp>
        <p:nvSpPr>
          <p:cNvPr id="7" name="TextBox 6">
            <a:extLst>
              <a:ext uri="{FF2B5EF4-FFF2-40B4-BE49-F238E27FC236}">
                <a16:creationId xmlns:a16="http://schemas.microsoft.com/office/drawing/2014/main" id="{C7743CB3-03DB-8A78-6050-7DE25B8382AB}"/>
              </a:ext>
            </a:extLst>
          </p:cNvPr>
          <p:cNvSpPr txBox="1"/>
          <p:nvPr/>
        </p:nvSpPr>
        <p:spPr>
          <a:xfrm>
            <a:off x="1613940" y="4706911"/>
            <a:ext cx="8964118" cy="646331"/>
          </a:xfrm>
          <a:prstGeom prst="rect">
            <a:avLst/>
          </a:prstGeom>
          <a:noFill/>
        </p:spPr>
        <p:txBody>
          <a:bodyPr wrap="square" rtlCol="0">
            <a:spAutoFit/>
          </a:bodyPr>
          <a:lstStyle/>
          <a:p>
            <a:r>
              <a:rPr lang="en-US" dirty="0"/>
              <a:t>Used like to find the launch sites from the table that begin with CCA but have anything afterwards with the %. The limit 5 shows only the first 5 entries.</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EAAAC05-01CE-EE6D-9A79-AB4D40527627}"/>
              </a:ext>
            </a:extLst>
          </p:cNvPr>
          <p:cNvPicPr>
            <a:picLocks noChangeAspect="1"/>
          </p:cNvPicPr>
          <p:nvPr/>
        </p:nvPicPr>
        <p:blipFill>
          <a:blip r:embed="rId3"/>
          <a:stretch>
            <a:fillRect/>
          </a:stretch>
        </p:blipFill>
        <p:spPr>
          <a:xfrm>
            <a:off x="770011" y="2007191"/>
            <a:ext cx="6616233" cy="3659091"/>
          </a:xfrm>
          <a:prstGeom prst="rect">
            <a:avLst/>
          </a:prstGeom>
        </p:spPr>
      </p:pic>
      <p:sp>
        <p:nvSpPr>
          <p:cNvPr id="7" name="TextBox 6">
            <a:extLst>
              <a:ext uri="{FF2B5EF4-FFF2-40B4-BE49-F238E27FC236}">
                <a16:creationId xmlns:a16="http://schemas.microsoft.com/office/drawing/2014/main" id="{B978A1F3-44B9-055E-5776-B0DE3BFDB8A5}"/>
              </a:ext>
            </a:extLst>
          </p:cNvPr>
          <p:cNvSpPr txBox="1"/>
          <p:nvPr/>
        </p:nvSpPr>
        <p:spPr>
          <a:xfrm>
            <a:off x="7974767" y="2540087"/>
            <a:ext cx="2936090" cy="2308324"/>
          </a:xfrm>
          <a:prstGeom prst="rect">
            <a:avLst/>
          </a:prstGeom>
          <a:noFill/>
        </p:spPr>
        <p:txBody>
          <a:bodyPr wrap="square" rtlCol="0">
            <a:spAutoFit/>
          </a:bodyPr>
          <a:lstStyle/>
          <a:p>
            <a:r>
              <a:rPr lang="en-US" sz="2400" dirty="0"/>
              <a:t>Finds the sum of the payload mass from the flights where the customer is Nasa. Assigns it to </a:t>
            </a:r>
            <a:r>
              <a:rPr lang="en-US" sz="2400" dirty="0" err="1"/>
              <a:t>Total_payload_mass</a:t>
            </a:r>
            <a:r>
              <a:rPr lang="en-US" sz="2400" dirty="0"/>
              <a:t>. </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7C8B72A-6DD7-2506-0AED-B7D23E4F9821}"/>
              </a:ext>
            </a:extLst>
          </p:cNvPr>
          <p:cNvPicPr>
            <a:picLocks noChangeAspect="1"/>
          </p:cNvPicPr>
          <p:nvPr/>
        </p:nvPicPr>
        <p:blipFill>
          <a:blip r:embed="rId3"/>
          <a:stretch>
            <a:fillRect/>
          </a:stretch>
        </p:blipFill>
        <p:spPr>
          <a:xfrm>
            <a:off x="770011" y="1792296"/>
            <a:ext cx="6034113" cy="3273408"/>
          </a:xfrm>
          <a:prstGeom prst="rect">
            <a:avLst/>
          </a:prstGeom>
        </p:spPr>
      </p:pic>
      <p:sp>
        <p:nvSpPr>
          <p:cNvPr id="7" name="TextBox 6">
            <a:extLst>
              <a:ext uri="{FF2B5EF4-FFF2-40B4-BE49-F238E27FC236}">
                <a16:creationId xmlns:a16="http://schemas.microsoft.com/office/drawing/2014/main" id="{25F1B7BA-C7B5-D39B-3AC5-AA3B96C21476}"/>
              </a:ext>
            </a:extLst>
          </p:cNvPr>
          <p:cNvSpPr txBox="1"/>
          <p:nvPr/>
        </p:nvSpPr>
        <p:spPr>
          <a:xfrm>
            <a:off x="7629993" y="2644170"/>
            <a:ext cx="2743200" cy="1569660"/>
          </a:xfrm>
          <a:prstGeom prst="rect">
            <a:avLst/>
          </a:prstGeom>
          <a:noFill/>
        </p:spPr>
        <p:txBody>
          <a:bodyPr wrap="square" rtlCol="0">
            <a:spAutoFit/>
          </a:bodyPr>
          <a:lstStyle/>
          <a:p>
            <a:r>
              <a:rPr lang="en-US" sz="2400" dirty="0"/>
              <a:t>Found average of the payload mass where the booster version was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C82193B-FBB3-9171-89A4-D0C29FDBF6F4}"/>
              </a:ext>
            </a:extLst>
          </p:cNvPr>
          <p:cNvPicPr>
            <a:picLocks noChangeAspect="1"/>
          </p:cNvPicPr>
          <p:nvPr/>
        </p:nvPicPr>
        <p:blipFill>
          <a:blip r:embed="rId3"/>
          <a:stretch>
            <a:fillRect/>
          </a:stretch>
        </p:blipFill>
        <p:spPr>
          <a:xfrm>
            <a:off x="770011" y="1775627"/>
            <a:ext cx="5986351" cy="3306746"/>
          </a:xfrm>
          <a:prstGeom prst="rect">
            <a:avLst/>
          </a:prstGeom>
        </p:spPr>
      </p:pic>
      <p:sp>
        <p:nvSpPr>
          <p:cNvPr id="7" name="TextBox 6">
            <a:extLst>
              <a:ext uri="{FF2B5EF4-FFF2-40B4-BE49-F238E27FC236}">
                <a16:creationId xmlns:a16="http://schemas.microsoft.com/office/drawing/2014/main" id="{0C358B48-56AA-9F69-9706-2BC7BB61578B}"/>
              </a:ext>
            </a:extLst>
          </p:cNvPr>
          <p:cNvSpPr txBox="1"/>
          <p:nvPr/>
        </p:nvSpPr>
        <p:spPr>
          <a:xfrm>
            <a:off x="7495082" y="2967335"/>
            <a:ext cx="3625637" cy="923330"/>
          </a:xfrm>
          <a:prstGeom prst="rect">
            <a:avLst/>
          </a:prstGeom>
          <a:noFill/>
        </p:spPr>
        <p:txBody>
          <a:bodyPr wrap="square" rtlCol="0">
            <a:spAutoFit/>
          </a:bodyPr>
          <a:lstStyle/>
          <a:p>
            <a:r>
              <a:rPr lang="en-US" dirty="0"/>
              <a:t>Using the min function on date it finds the first date where the landing outcome is success (ground pad)</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C8B5E63-B14F-6CCE-4F0E-68BDBDA58F42}"/>
              </a:ext>
            </a:extLst>
          </p:cNvPr>
          <p:cNvPicPr>
            <a:picLocks noChangeAspect="1"/>
          </p:cNvPicPr>
          <p:nvPr/>
        </p:nvPicPr>
        <p:blipFill>
          <a:blip r:embed="rId3"/>
          <a:stretch>
            <a:fillRect/>
          </a:stretch>
        </p:blipFill>
        <p:spPr>
          <a:xfrm>
            <a:off x="770011" y="1662284"/>
            <a:ext cx="5003156" cy="4255262"/>
          </a:xfrm>
          <a:prstGeom prst="rect">
            <a:avLst/>
          </a:prstGeom>
        </p:spPr>
      </p:pic>
      <p:sp>
        <p:nvSpPr>
          <p:cNvPr id="6" name="TextBox 5">
            <a:extLst>
              <a:ext uri="{FF2B5EF4-FFF2-40B4-BE49-F238E27FC236}">
                <a16:creationId xmlns:a16="http://schemas.microsoft.com/office/drawing/2014/main" id="{67A439C7-BD07-759D-CDD5-97B5B937B458}"/>
              </a:ext>
            </a:extLst>
          </p:cNvPr>
          <p:cNvSpPr txBox="1"/>
          <p:nvPr/>
        </p:nvSpPr>
        <p:spPr>
          <a:xfrm>
            <a:off x="6775555" y="2562184"/>
            <a:ext cx="3537678" cy="1938992"/>
          </a:xfrm>
          <a:prstGeom prst="rect">
            <a:avLst/>
          </a:prstGeom>
          <a:noFill/>
        </p:spPr>
        <p:txBody>
          <a:bodyPr wrap="square" rtlCol="0">
            <a:spAutoFit/>
          </a:bodyPr>
          <a:lstStyle/>
          <a:p>
            <a:r>
              <a:rPr lang="en-US" sz="2400" dirty="0"/>
              <a:t>These Booster versions had a successful drone ship landing with payload masses between 4000 and 6000 kg. </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2293384-0652-FB6D-075D-E3E24D8169A8}"/>
              </a:ext>
            </a:extLst>
          </p:cNvPr>
          <p:cNvPicPr>
            <a:picLocks noChangeAspect="1"/>
          </p:cNvPicPr>
          <p:nvPr/>
        </p:nvPicPr>
        <p:blipFill>
          <a:blip r:embed="rId3"/>
          <a:stretch>
            <a:fillRect/>
          </a:stretch>
        </p:blipFill>
        <p:spPr>
          <a:xfrm>
            <a:off x="770011" y="2003445"/>
            <a:ext cx="4725059" cy="3715268"/>
          </a:xfrm>
          <a:prstGeom prst="rect">
            <a:avLst/>
          </a:prstGeom>
        </p:spPr>
      </p:pic>
      <p:sp>
        <p:nvSpPr>
          <p:cNvPr id="7" name="TextBox 6">
            <a:extLst>
              <a:ext uri="{FF2B5EF4-FFF2-40B4-BE49-F238E27FC236}">
                <a16:creationId xmlns:a16="http://schemas.microsoft.com/office/drawing/2014/main" id="{52A79C70-8F98-5FF7-A6A2-A71DC70A7E5B}"/>
              </a:ext>
            </a:extLst>
          </p:cNvPr>
          <p:cNvSpPr txBox="1"/>
          <p:nvPr/>
        </p:nvSpPr>
        <p:spPr>
          <a:xfrm>
            <a:off x="6802735" y="3676413"/>
            <a:ext cx="4002095" cy="369332"/>
          </a:xfrm>
          <a:prstGeom prst="rect">
            <a:avLst/>
          </a:prstGeom>
          <a:noFill/>
        </p:spPr>
        <p:txBody>
          <a:bodyPr wrap="square" rtlCol="0">
            <a:spAutoFit/>
          </a:bodyPr>
          <a:lstStyle/>
          <a:p>
            <a:r>
              <a:rPr lang="en-US" dirty="0"/>
              <a:t>Only 1 failure and 100 successes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272990"/>
            <a:ext cx="4017889" cy="3866553"/>
          </a:xfrm>
          <a:prstGeom prst="rect">
            <a:avLst/>
          </a:prstGeom>
          <a:ln>
            <a:noFill/>
          </a:ln>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Collected data from SpaceX Rest API as well as web scraping tables from Wiki pages.</a:t>
            </a:r>
          </a:p>
          <a:p>
            <a:pPr>
              <a:lnSpc>
                <a:spcPct val="100000"/>
              </a:lnSpc>
              <a:spcBef>
                <a:spcPts val="1400"/>
              </a:spcBef>
            </a:pPr>
            <a:r>
              <a:rPr lang="en-US" sz="1900" dirty="0">
                <a:solidFill>
                  <a:schemeClr val="accent3">
                    <a:lumMod val="25000"/>
                  </a:schemeClr>
                </a:solidFill>
                <a:latin typeface="Abadi" panose="020B0604020104020204" pitchFamily="34" charset="0"/>
              </a:rPr>
              <a:t>Wrangled data for future analysis</a:t>
            </a:r>
          </a:p>
          <a:p>
            <a:pPr>
              <a:lnSpc>
                <a:spcPct val="100000"/>
              </a:lnSpc>
              <a:spcBef>
                <a:spcPts val="1400"/>
              </a:spcBef>
            </a:pPr>
            <a:r>
              <a:rPr lang="en-US" sz="1900" dirty="0">
                <a:solidFill>
                  <a:schemeClr val="accent3">
                    <a:lumMod val="25000"/>
                  </a:schemeClr>
                </a:solidFill>
                <a:latin typeface="Abadi" panose="020B0604020104020204" pitchFamily="34" charset="0"/>
              </a:rPr>
              <a:t>Performed EDA using SQL, Pandas, &amp; Matplotlib</a:t>
            </a:r>
          </a:p>
          <a:p>
            <a:pPr>
              <a:lnSpc>
                <a:spcPct val="100000"/>
              </a:lnSpc>
              <a:spcBef>
                <a:spcPts val="1400"/>
              </a:spcBef>
            </a:pPr>
            <a:r>
              <a:rPr lang="en-US" sz="1900" dirty="0">
                <a:solidFill>
                  <a:schemeClr val="accent3">
                    <a:lumMod val="25000"/>
                  </a:schemeClr>
                </a:solidFill>
                <a:latin typeface="Abadi" panose="020B0604020104020204" pitchFamily="34" charset="0"/>
              </a:rPr>
              <a:t>Created interactive Visuals using Folium and </a:t>
            </a:r>
            <a:r>
              <a:rPr lang="en-US" sz="1900" dirty="0" err="1">
                <a:solidFill>
                  <a:schemeClr val="accent3">
                    <a:lumMod val="25000"/>
                  </a:schemeClr>
                </a:solidFill>
                <a:latin typeface="Abadi" panose="020B0604020104020204" pitchFamily="34" charset="0"/>
              </a:rPr>
              <a:t>Plotly</a:t>
            </a:r>
            <a:r>
              <a:rPr lang="en-US" sz="1900" dirty="0">
                <a:solidFill>
                  <a:schemeClr val="accent3">
                    <a:lumMod val="25000"/>
                  </a:schemeClr>
                </a:solidFill>
                <a:latin typeface="Abadi" panose="020B0604020104020204" pitchFamily="34" charset="0"/>
              </a:rPr>
              <a:t> Dash</a:t>
            </a:r>
          </a:p>
          <a:p>
            <a:pPr>
              <a:lnSpc>
                <a:spcPct val="100000"/>
              </a:lnSpc>
              <a:spcBef>
                <a:spcPts val="1400"/>
              </a:spcBef>
            </a:pPr>
            <a:r>
              <a:rPr lang="en-US" sz="1900" dirty="0">
                <a:solidFill>
                  <a:schemeClr val="accent3">
                    <a:lumMod val="25000"/>
                  </a:schemeClr>
                </a:solidFill>
                <a:latin typeface="Abadi" panose="020B0604020104020204" pitchFamily="34" charset="0"/>
              </a:rPr>
              <a:t>Built ML pipeline to predict if first stage of Falcon 9 lands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5762BFF3-5BE5-C666-510F-4DF5B7C4C626}"/>
              </a:ext>
            </a:extLst>
          </p:cNvPr>
          <p:cNvSpPr txBox="1">
            <a:spLocks/>
          </p:cNvSpPr>
          <p:nvPr/>
        </p:nvSpPr>
        <p:spPr>
          <a:xfrm>
            <a:off x="6096000" y="2272990"/>
            <a:ext cx="4017889" cy="3956988"/>
          </a:xfrm>
          <a:prstGeom prst="rect">
            <a:avLst/>
          </a:prstGeom>
          <a:ln>
            <a:noFill/>
          </a:ln>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Was able to see early analysis information like success rate</a:t>
            </a:r>
          </a:p>
          <a:p>
            <a:pPr>
              <a:lnSpc>
                <a:spcPct val="100000"/>
              </a:lnSpc>
              <a:spcBef>
                <a:spcPts val="1400"/>
              </a:spcBef>
            </a:pPr>
            <a:r>
              <a:rPr lang="en-US" sz="1900" dirty="0">
                <a:solidFill>
                  <a:schemeClr val="accent3">
                    <a:lumMod val="25000"/>
                  </a:schemeClr>
                </a:solidFill>
                <a:latin typeface="Abadi" panose="020B0604020104020204" pitchFamily="34" charset="0"/>
              </a:rPr>
              <a:t>EDA gave insightful relationships like the launch success trend over the years</a:t>
            </a:r>
          </a:p>
          <a:p>
            <a:pPr>
              <a:lnSpc>
                <a:spcPct val="100000"/>
              </a:lnSpc>
              <a:spcBef>
                <a:spcPts val="1400"/>
              </a:spcBef>
            </a:pPr>
            <a:r>
              <a:rPr lang="en-US" sz="1900" dirty="0">
                <a:solidFill>
                  <a:schemeClr val="accent3">
                    <a:lumMod val="25000"/>
                  </a:schemeClr>
                </a:solidFill>
                <a:latin typeface="Abadi" panose="020B0604020104020204" pitchFamily="34" charset="0"/>
              </a:rPr>
              <a:t>Interactive visualizations allowed better pattern visualization and allowed optimal launch site selection</a:t>
            </a:r>
          </a:p>
          <a:p>
            <a:pPr>
              <a:lnSpc>
                <a:spcPct val="100000"/>
              </a:lnSpc>
              <a:spcBef>
                <a:spcPts val="1400"/>
              </a:spcBef>
            </a:pPr>
            <a:r>
              <a:rPr lang="en-US" sz="1900" dirty="0">
                <a:solidFill>
                  <a:schemeClr val="accent3">
                    <a:lumMod val="25000"/>
                  </a:schemeClr>
                </a:solidFill>
                <a:latin typeface="Abadi" panose="020B0604020104020204" pitchFamily="34" charset="0"/>
              </a:rPr>
              <a:t>Predictive models all performed relatively well with ~83% accuracy. Small test sample is likely main cause of the lack of differentiation. </a:t>
            </a:r>
          </a:p>
        </p:txBody>
      </p:sp>
      <p:sp>
        <p:nvSpPr>
          <p:cNvPr id="5" name="Content Placeholder 2">
            <a:extLst>
              <a:ext uri="{FF2B5EF4-FFF2-40B4-BE49-F238E27FC236}">
                <a16:creationId xmlns:a16="http://schemas.microsoft.com/office/drawing/2014/main" id="{1EDF3143-1D39-8974-148E-4575AD5764DD}"/>
              </a:ext>
            </a:extLst>
          </p:cNvPr>
          <p:cNvSpPr txBox="1">
            <a:spLocks/>
          </p:cNvSpPr>
          <p:nvPr/>
        </p:nvSpPr>
        <p:spPr>
          <a:xfrm>
            <a:off x="958903" y="1613535"/>
            <a:ext cx="4017889" cy="549049"/>
          </a:xfrm>
          <a:prstGeom prst="rect">
            <a:avLst/>
          </a:prstGeom>
          <a:ln>
            <a:solidFill>
              <a:schemeClr val="tx1"/>
            </a:solid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3000" dirty="0">
                <a:solidFill>
                  <a:schemeClr val="accent3">
                    <a:lumMod val="25000"/>
                  </a:schemeClr>
                </a:solidFill>
                <a:latin typeface="Abadi" panose="020B0604020104020204" pitchFamily="34" charset="0"/>
              </a:rPr>
              <a:t>Methodology</a:t>
            </a:r>
          </a:p>
        </p:txBody>
      </p:sp>
      <p:sp>
        <p:nvSpPr>
          <p:cNvPr id="6" name="Content Placeholder 2">
            <a:extLst>
              <a:ext uri="{FF2B5EF4-FFF2-40B4-BE49-F238E27FC236}">
                <a16:creationId xmlns:a16="http://schemas.microsoft.com/office/drawing/2014/main" id="{99082005-AFCC-A447-1496-062AB9C9DB4E}"/>
              </a:ext>
            </a:extLst>
          </p:cNvPr>
          <p:cNvSpPr txBox="1">
            <a:spLocks/>
          </p:cNvSpPr>
          <p:nvPr/>
        </p:nvSpPr>
        <p:spPr>
          <a:xfrm>
            <a:off x="6096000" y="1613535"/>
            <a:ext cx="4017889" cy="549050"/>
          </a:xfrm>
          <a:prstGeom prst="rect">
            <a:avLst/>
          </a:prstGeom>
          <a:ln>
            <a:solidFill>
              <a:schemeClr val="tx1"/>
            </a:solid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3000" dirty="0">
                <a:solidFill>
                  <a:schemeClr val="accent3">
                    <a:lumMod val="25000"/>
                  </a:schemeClr>
                </a:solidFill>
                <a:latin typeface="Abadi" panose="020B0604020104020204" pitchFamily="34" charset="0"/>
              </a:rPr>
              <a:t>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F54F872-94BF-B2A7-1B47-375660934BF7}"/>
              </a:ext>
            </a:extLst>
          </p:cNvPr>
          <p:cNvPicPr>
            <a:picLocks noChangeAspect="1"/>
          </p:cNvPicPr>
          <p:nvPr/>
        </p:nvPicPr>
        <p:blipFill>
          <a:blip r:embed="rId3"/>
          <a:stretch>
            <a:fillRect/>
          </a:stretch>
        </p:blipFill>
        <p:spPr>
          <a:xfrm>
            <a:off x="770011" y="1489337"/>
            <a:ext cx="2363703" cy="4937874"/>
          </a:xfrm>
          <a:prstGeom prst="rect">
            <a:avLst/>
          </a:prstGeom>
        </p:spPr>
      </p:pic>
      <p:sp>
        <p:nvSpPr>
          <p:cNvPr id="7" name="TextBox 6">
            <a:extLst>
              <a:ext uri="{FF2B5EF4-FFF2-40B4-BE49-F238E27FC236}">
                <a16:creationId xmlns:a16="http://schemas.microsoft.com/office/drawing/2014/main" id="{62EC5437-EEF9-F6FF-6947-4E74595BE00C}"/>
              </a:ext>
            </a:extLst>
          </p:cNvPr>
          <p:cNvSpPr txBox="1"/>
          <p:nvPr/>
        </p:nvSpPr>
        <p:spPr>
          <a:xfrm>
            <a:off x="4873451" y="3429000"/>
            <a:ext cx="5174901" cy="646331"/>
          </a:xfrm>
          <a:prstGeom prst="rect">
            <a:avLst/>
          </a:prstGeom>
          <a:noFill/>
        </p:spPr>
        <p:txBody>
          <a:bodyPr wrap="square" rtlCol="0">
            <a:spAutoFit/>
          </a:bodyPr>
          <a:lstStyle/>
          <a:p>
            <a:r>
              <a:rPr lang="en-US" dirty="0" err="1"/>
              <a:t>Suquery</a:t>
            </a:r>
            <a:r>
              <a:rPr lang="en-US" dirty="0"/>
              <a:t> of select max() to find booster versions that carry the max payload mass</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B1FA7A6-9EE3-7A6F-2433-C8E32B91EF87}"/>
              </a:ext>
            </a:extLst>
          </p:cNvPr>
          <p:cNvPicPr>
            <a:picLocks noChangeAspect="1"/>
          </p:cNvPicPr>
          <p:nvPr/>
        </p:nvPicPr>
        <p:blipFill>
          <a:blip r:embed="rId3"/>
          <a:stretch>
            <a:fillRect/>
          </a:stretch>
        </p:blipFill>
        <p:spPr>
          <a:xfrm>
            <a:off x="770011" y="2082916"/>
            <a:ext cx="4086795" cy="3315163"/>
          </a:xfrm>
          <a:prstGeom prst="rect">
            <a:avLst/>
          </a:prstGeom>
        </p:spPr>
      </p:pic>
      <p:sp>
        <p:nvSpPr>
          <p:cNvPr id="7" name="TextBox 6">
            <a:extLst>
              <a:ext uri="{FF2B5EF4-FFF2-40B4-BE49-F238E27FC236}">
                <a16:creationId xmlns:a16="http://schemas.microsoft.com/office/drawing/2014/main" id="{C41FA53D-7B55-F63F-7989-7CEE90328C4E}"/>
              </a:ext>
            </a:extLst>
          </p:cNvPr>
          <p:cNvSpPr txBox="1"/>
          <p:nvPr/>
        </p:nvSpPr>
        <p:spPr>
          <a:xfrm>
            <a:off x="6682153" y="2967335"/>
            <a:ext cx="3969099" cy="923330"/>
          </a:xfrm>
          <a:prstGeom prst="rect">
            <a:avLst/>
          </a:prstGeom>
          <a:noFill/>
        </p:spPr>
        <p:txBody>
          <a:bodyPr wrap="square" rtlCol="0">
            <a:spAutoFit/>
          </a:bodyPr>
          <a:lstStyle/>
          <a:p>
            <a:r>
              <a:rPr lang="en-US" dirty="0"/>
              <a:t>Months January and April have the two records where there was a failure drone ship landing. </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4976AF3-0A09-7CA2-266E-831FFD75408F}"/>
              </a:ext>
            </a:extLst>
          </p:cNvPr>
          <p:cNvPicPr>
            <a:picLocks noChangeAspect="1"/>
          </p:cNvPicPr>
          <p:nvPr/>
        </p:nvPicPr>
        <p:blipFill>
          <a:blip r:embed="rId3"/>
          <a:stretch>
            <a:fillRect/>
          </a:stretch>
        </p:blipFill>
        <p:spPr>
          <a:xfrm>
            <a:off x="770011" y="1565712"/>
            <a:ext cx="3839111" cy="4753638"/>
          </a:xfrm>
          <a:prstGeom prst="rect">
            <a:avLst/>
          </a:prstGeom>
        </p:spPr>
      </p:pic>
      <p:sp>
        <p:nvSpPr>
          <p:cNvPr id="7" name="TextBox 6">
            <a:extLst>
              <a:ext uri="{FF2B5EF4-FFF2-40B4-BE49-F238E27FC236}">
                <a16:creationId xmlns:a16="http://schemas.microsoft.com/office/drawing/2014/main" id="{A9CB5073-B2E0-8737-451E-6DAD93ADE80F}"/>
              </a:ext>
            </a:extLst>
          </p:cNvPr>
          <p:cNvSpPr txBox="1"/>
          <p:nvPr/>
        </p:nvSpPr>
        <p:spPr>
          <a:xfrm>
            <a:off x="5627077" y="3296200"/>
            <a:ext cx="4973934" cy="646331"/>
          </a:xfrm>
          <a:prstGeom prst="rect">
            <a:avLst/>
          </a:prstGeom>
          <a:noFill/>
        </p:spPr>
        <p:txBody>
          <a:bodyPr wrap="square" rtlCol="0">
            <a:spAutoFit/>
          </a:bodyPr>
          <a:lstStyle/>
          <a:p>
            <a:r>
              <a:rPr lang="en-US" dirty="0"/>
              <a:t>No attempt at landing had the most occurrences while Precluded (drone ship) only had 1</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Markers</a:t>
            </a:r>
          </a:p>
        </p:txBody>
      </p:sp>
      <p:pic>
        <p:nvPicPr>
          <p:cNvPr id="6" name="Picture 5">
            <a:extLst>
              <a:ext uri="{FF2B5EF4-FFF2-40B4-BE49-F238E27FC236}">
                <a16:creationId xmlns:a16="http://schemas.microsoft.com/office/drawing/2014/main" id="{FB82FB7E-F279-FBF0-EEDA-358BD8A7BDA4}"/>
              </a:ext>
            </a:extLst>
          </p:cNvPr>
          <p:cNvPicPr>
            <a:picLocks noChangeAspect="1"/>
          </p:cNvPicPr>
          <p:nvPr/>
        </p:nvPicPr>
        <p:blipFill>
          <a:blip r:embed="rId3"/>
          <a:stretch>
            <a:fillRect/>
          </a:stretch>
        </p:blipFill>
        <p:spPr>
          <a:xfrm>
            <a:off x="651702" y="1795234"/>
            <a:ext cx="10888595" cy="3267531"/>
          </a:xfrm>
          <a:prstGeom prst="rect">
            <a:avLst/>
          </a:prstGeom>
        </p:spPr>
      </p:pic>
      <p:sp>
        <p:nvSpPr>
          <p:cNvPr id="7" name="TextBox 6">
            <a:extLst>
              <a:ext uri="{FF2B5EF4-FFF2-40B4-BE49-F238E27FC236}">
                <a16:creationId xmlns:a16="http://schemas.microsoft.com/office/drawing/2014/main" id="{B44F03EC-9108-C1F6-D9D9-54B0E1964838}"/>
              </a:ext>
            </a:extLst>
          </p:cNvPr>
          <p:cNvSpPr txBox="1"/>
          <p:nvPr/>
        </p:nvSpPr>
        <p:spPr>
          <a:xfrm>
            <a:off x="914400" y="5355771"/>
            <a:ext cx="9174145" cy="369332"/>
          </a:xfrm>
          <a:prstGeom prst="rect">
            <a:avLst/>
          </a:prstGeom>
          <a:noFill/>
        </p:spPr>
        <p:txBody>
          <a:bodyPr wrap="square" rtlCol="0">
            <a:spAutoFit/>
          </a:bodyPr>
          <a:lstStyle/>
          <a:p>
            <a:r>
              <a:rPr lang="en-US" dirty="0"/>
              <a:t>Launch sites are along the coast close to the equator while staying in the USA</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Landings at Launch Sites</a:t>
            </a:r>
          </a:p>
        </p:txBody>
      </p:sp>
      <p:pic>
        <p:nvPicPr>
          <p:cNvPr id="4" name="Picture 3">
            <a:extLst>
              <a:ext uri="{FF2B5EF4-FFF2-40B4-BE49-F238E27FC236}">
                <a16:creationId xmlns:a16="http://schemas.microsoft.com/office/drawing/2014/main" id="{2746E2CD-6C79-6BE4-1CB4-EF2C5F18B4E5}"/>
              </a:ext>
            </a:extLst>
          </p:cNvPr>
          <p:cNvPicPr>
            <a:picLocks noChangeAspect="1"/>
          </p:cNvPicPr>
          <p:nvPr/>
        </p:nvPicPr>
        <p:blipFill>
          <a:blip r:embed="rId3"/>
          <a:stretch>
            <a:fillRect/>
          </a:stretch>
        </p:blipFill>
        <p:spPr>
          <a:xfrm>
            <a:off x="699334" y="1642813"/>
            <a:ext cx="10793331" cy="3572374"/>
          </a:xfrm>
          <a:prstGeom prst="rect">
            <a:avLst/>
          </a:prstGeom>
        </p:spPr>
      </p:pic>
      <p:sp>
        <p:nvSpPr>
          <p:cNvPr id="6" name="TextBox 5">
            <a:extLst>
              <a:ext uri="{FF2B5EF4-FFF2-40B4-BE49-F238E27FC236}">
                <a16:creationId xmlns:a16="http://schemas.microsoft.com/office/drawing/2014/main" id="{26B7A75E-E25B-116B-D248-A7CA7D65563F}"/>
              </a:ext>
            </a:extLst>
          </p:cNvPr>
          <p:cNvSpPr txBox="1"/>
          <p:nvPr/>
        </p:nvSpPr>
        <p:spPr>
          <a:xfrm>
            <a:off x="3405892" y="5703668"/>
            <a:ext cx="5315579" cy="369332"/>
          </a:xfrm>
          <a:prstGeom prst="rect">
            <a:avLst/>
          </a:prstGeom>
          <a:noFill/>
        </p:spPr>
        <p:txBody>
          <a:bodyPr wrap="square" rtlCol="0">
            <a:spAutoFit/>
          </a:bodyPr>
          <a:lstStyle/>
          <a:p>
            <a:r>
              <a:rPr lang="en-US" dirty="0"/>
              <a:t>Green is successful landing and red is a failed landing</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98124"/>
            <a:ext cx="9745589" cy="780334"/>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The launch site that was most successful is the KSC LC-39A site while the least successful site is the CCAFS SLC-40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7" name="Picture 6" descr="A pie chart with different colored circles">
            <a:extLst>
              <a:ext uri="{FF2B5EF4-FFF2-40B4-BE49-F238E27FC236}">
                <a16:creationId xmlns:a16="http://schemas.microsoft.com/office/drawing/2014/main" id="{41DF4404-7EF2-4CD6-7D7C-CE3FC41F99D2}"/>
              </a:ext>
            </a:extLst>
          </p:cNvPr>
          <p:cNvPicPr>
            <a:picLocks noChangeAspect="1"/>
          </p:cNvPicPr>
          <p:nvPr/>
        </p:nvPicPr>
        <p:blipFill>
          <a:blip r:embed="rId3"/>
          <a:stretch>
            <a:fillRect/>
          </a:stretch>
        </p:blipFill>
        <p:spPr>
          <a:xfrm>
            <a:off x="1487157" y="1331019"/>
            <a:ext cx="9405257" cy="38237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385915"/>
            <a:ext cx="10551583" cy="791047"/>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Out of 13 total launches site KSC LC-39A had 10 successful launches and 3 failures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Breakdown</a:t>
            </a:r>
          </a:p>
        </p:txBody>
      </p:sp>
      <p:pic>
        <p:nvPicPr>
          <p:cNvPr id="4" name="Picture 3" descr="A blue and red pie chart&#10;&#10;AI-generated content may be incorrect.">
            <a:extLst>
              <a:ext uri="{FF2B5EF4-FFF2-40B4-BE49-F238E27FC236}">
                <a16:creationId xmlns:a16="http://schemas.microsoft.com/office/drawing/2014/main" id="{6A7ECEE7-130B-003C-EAEA-9929620BAE26}"/>
              </a:ext>
            </a:extLst>
          </p:cNvPr>
          <p:cNvPicPr>
            <a:picLocks noChangeAspect="1"/>
          </p:cNvPicPr>
          <p:nvPr/>
        </p:nvPicPr>
        <p:blipFill>
          <a:blip r:embed="rId3"/>
          <a:stretch>
            <a:fillRect/>
          </a:stretch>
        </p:blipFill>
        <p:spPr>
          <a:xfrm>
            <a:off x="1530518" y="1467133"/>
            <a:ext cx="9130964" cy="394017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95966"/>
            <a:ext cx="10414662" cy="104708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For this site, the FT booster version had the most success. Version v1.0 failed in all attempts here and never had a payload larger than 1000KG while v1.1 had one success around 2000KG it failed most of its attempts at a wide variation of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190049"/>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500" dirty="0">
                <a:solidFill>
                  <a:srgbClr val="0B49CB"/>
                </a:solidFill>
                <a:latin typeface="Abadi"/>
              </a:rPr>
              <a:t>Payload Vs Success site CCAFS LC-40</a:t>
            </a:r>
          </a:p>
        </p:txBody>
      </p:sp>
      <p:pic>
        <p:nvPicPr>
          <p:cNvPr id="7" name="Picture 6">
            <a:extLst>
              <a:ext uri="{FF2B5EF4-FFF2-40B4-BE49-F238E27FC236}">
                <a16:creationId xmlns:a16="http://schemas.microsoft.com/office/drawing/2014/main" id="{03E17EBD-64ED-9366-0DA8-FEB86BB48CEA}"/>
              </a:ext>
            </a:extLst>
          </p:cNvPr>
          <p:cNvPicPr>
            <a:picLocks noChangeAspect="1"/>
          </p:cNvPicPr>
          <p:nvPr/>
        </p:nvPicPr>
        <p:blipFill>
          <a:blip r:embed="rId3"/>
          <a:stretch>
            <a:fillRect/>
          </a:stretch>
        </p:blipFill>
        <p:spPr>
          <a:xfrm>
            <a:off x="212690" y="648663"/>
            <a:ext cx="11766620" cy="463569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4467413" cy="3376979"/>
          </a:xfrm>
          <a:prstGeom prst="rect">
            <a:avLst/>
          </a:prstGeom>
          <a:ln>
            <a:solidFill>
              <a:srgbClr val="121619"/>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new age of space is here. SpaceX is one of the more successful companies aiming to make space travel more affordable. It does this by being able to </a:t>
            </a:r>
            <a:r>
              <a:rPr lang="en-US" sz="2200" dirty="0" err="1">
                <a:solidFill>
                  <a:schemeClr val="accent3">
                    <a:lumMod val="25000"/>
                  </a:schemeClr>
                </a:solidFill>
                <a:latin typeface="Abadi" panose="020B0604020104020204" pitchFamily="34" charset="0"/>
              </a:rPr>
              <a:t>resuse</a:t>
            </a:r>
            <a:r>
              <a:rPr lang="en-US" sz="2200" dirty="0">
                <a:solidFill>
                  <a:schemeClr val="accent3">
                    <a:lumMod val="25000"/>
                  </a:schemeClr>
                </a:solidFill>
                <a:latin typeface="Abadi" panose="020B0604020104020204" pitchFamily="34" charset="0"/>
              </a:rPr>
              <a:t> its first stage of launch. If we can determine if the first stage will successfully land then we can calculate the cost of a launch. </a:t>
            </a:r>
          </a:p>
        </p:txBody>
      </p:sp>
      <p:sp>
        <p:nvSpPr>
          <p:cNvPr id="2" name="Content Placeholder 2">
            <a:extLst>
              <a:ext uri="{FF2B5EF4-FFF2-40B4-BE49-F238E27FC236}">
                <a16:creationId xmlns:a16="http://schemas.microsoft.com/office/drawing/2014/main" id="{D5201ED6-F23A-1DF3-EE97-8BEB205EF6CE}"/>
              </a:ext>
            </a:extLst>
          </p:cNvPr>
          <p:cNvSpPr txBox="1">
            <a:spLocks/>
          </p:cNvSpPr>
          <p:nvPr/>
        </p:nvSpPr>
        <p:spPr>
          <a:xfrm>
            <a:off x="1214326" y="1673024"/>
            <a:ext cx="3956154" cy="432133"/>
          </a:xfrm>
          <a:prstGeom prst="rect">
            <a:avLst/>
          </a:prstGeom>
          <a:ln>
            <a:noFill/>
          </a:ln>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3000" dirty="0">
                <a:solidFill>
                  <a:schemeClr val="accent3">
                    <a:lumMod val="25000"/>
                  </a:schemeClr>
                </a:solidFill>
                <a:latin typeface="Abadi" panose="020B0604020104020204" pitchFamily="34" charset="0"/>
              </a:rPr>
              <a:t>Background &amp; Context </a:t>
            </a:r>
          </a:p>
        </p:txBody>
      </p:sp>
      <p:sp>
        <p:nvSpPr>
          <p:cNvPr id="3" name="Content Placeholder 2">
            <a:extLst>
              <a:ext uri="{FF2B5EF4-FFF2-40B4-BE49-F238E27FC236}">
                <a16:creationId xmlns:a16="http://schemas.microsoft.com/office/drawing/2014/main" id="{5E73EDAA-2132-FC3E-E62C-C8F67311D8BB}"/>
              </a:ext>
            </a:extLst>
          </p:cNvPr>
          <p:cNvSpPr txBox="1">
            <a:spLocks/>
          </p:cNvSpPr>
          <p:nvPr/>
        </p:nvSpPr>
        <p:spPr>
          <a:xfrm>
            <a:off x="6093125" y="2534786"/>
            <a:ext cx="4276774" cy="3376979"/>
          </a:xfrm>
          <a:prstGeom prst="rect">
            <a:avLst/>
          </a:prstGeom>
          <a:ln>
            <a:solidFill>
              <a:srgbClr val="121619"/>
            </a:solid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purpose of this project is to determine the price of each launch for a competing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This includes determining if SpaceX will reuse the first stage and predicting if the first stage will land successfully. </a:t>
            </a:r>
          </a:p>
        </p:txBody>
      </p:sp>
      <p:sp>
        <p:nvSpPr>
          <p:cNvPr id="6" name="Content Placeholder 2">
            <a:extLst>
              <a:ext uri="{FF2B5EF4-FFF2-40B4-BE49-F238E27FC236}">
                <a16:creationId xmlns:a16="http://schemas.microsoft.com/office/drawing/2014/main" id="{019E1885-A8C7-5CBE-F249-9CA2FD7FC126}"/>
              </a:ext>
            </a:extLst>
          </p:cNvPr>
          <p:cNvSpPr txBox="1">
            <a:spLocks/>
          </p:cNvSpPr>
          <p:nvPr/>
        </p:nvSpPr>
        <p:spPr>
          <a:xfrm>
            <a:off x="7251205" y="1673023"/>
            <a:ext cx="1960614" cy="432134"/>
          </a:xfrm>
          <a:prstGeom prst="rect">
            <a:avLst/>
          </a:prstGeom>
          <a:ln>
            <a:noFill/>
          </a:ln>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3000" dirty="0">
                <a:solidFill>
                  <a:schemeClr val="accent3">
                    <a:lumMod val="25000"/>
                  </a:schemeClr>
                </a:solidFill>
                <a:latin typeface="Abadi" panose="020B0604020104020204" pitchFamily="34" charset="0"/>
              </a:rPr>
              <a:t>Purpose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2F29567-ED1E-DC5E-BFBA-93F9645FFB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BF025B-BD8E-C92E-A08D-FCBB3A9CF97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BDA8A8FD-E78D-D68D-C444-DFC3F0FD5553}"/>
              </a:ext>
            </a:extLst>
          </p:cNvPr>
          <p:cNvSpPr>
            <a:spLocks noGrp="1"/>
          </p:cNvSpPr>
          <p:nvPr>
            <p:ph idx="4294967295"/>
          </p:nvPr>
        </p:nvSpPr>
        <p:spPr>
          <a:xfrm>
            <a:off x="770011" y="5395966"/>
            <a:ext cx="10414662" cy="1047088"/>
          </a:xfrm>
          <a:prstGeom prst="rect">
            <a:avLst/>
          </a:prstGeom>
        </p:spPr>
        <p:txBody>
          <a:bodyPr lIns="91440" tIns="45720" rIns="91440" bIns="45720" anchor="t">
            <a:normAutofit fontScale="85000" lnSpcReduction="20000"/>
          </a:bodyPr>
          <a:lstStyle/>
          <a:p>
            <a:pPr algn="ctr">
              <a:lnSpc>
                <a:spcPct val="100000"/>
              </a:lnSpc>
              <a:spcBef>
                <a:spcPts val="1400"/>
              </a:spcBef>
            </a:pPr>
            <a:r>
              <a:rPr lang="en-US" sz="2200" dirty="0">
                <a:solidFill>
                  <a:schemeClr val="accent3">
                    <a:lumMod val="25000"/>
                  </a:schemeClr>
                </a:solidFill>
                <a:latin typeface="Abadi"/>
              </a:rPr>
              <a:t>For this site, there were only 3 of 7 successful attempts. The booster version FT only had 2 attempts, 1 success and 1 failure and ranged between a payload of 2000KG and 4500KG. Booster version B4 had 5 attempts 3 failures and 2 successes across many different payloads from under 1000KG and a little over 6000KG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60CA7F60-AE6A-3B49-6615-C4A071562A15}"/>
              </a:ext>
            </a:extLst>
          </p:cNvPr>
          <p:cNvSpPr txBox="1">
            <a:spLocks/>
          </p:cNvSpPr>
          <p:nvPr/>
        </p:nvSpPr>
        <p:spPr>
          <a:xfrm>
            <a:off x="770011" y="190049"/>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500" dirty="0">
                <a:solidFill>
                  <a:srgbClr val="0B49CB"/>
                </a:solidFill>
                <a:latin typeface="Abadi"/>
              </a:rPr>
              <a:t>Payload Vs Success site CCAFS SLC-40</a:t>
            </a:r>
          </a:p>
        </p:txBody>
      </p:sp>
      <p:pic>
        <p:nvPicPr>
          <p:cNvPr id="4" name="Picture 3">
            <a:extLst>
              <a:ext uri="{FF2B5EF4-FFF2-40B4-BE49-F238E27FC236}">
                <a16:creationId xmlns:a16="http://schemas.microsoft.com/office/drawing/2014/main" id="{EE761F43-8774-E2E3-747F-CCC5233436E5}"/>
              </a:ext>
            </a:extLst>
          </p:cNvPr>
          <p:cNvPicPr>
            <a:picLocks noChangeAspect="1"/>
          </p:cNvPicPr>
          <p:nvPr/>
        </p:nvPicPr>
        <p:blipFill>
          <a:blip r:embed="rId3"/>
          <a:stretch>
            <a:fillRect/>
          </a:stretch>
        </p:blipFill>
        <p:spPr>
          <a:xfrm>
            <a:off x="160146" y="656375"/>
            <a:ext cx="11871707" cy="4612574"/>
          </a:xfrm>
          <a:prstGeom prst="rect">
            <a:avLst/>
          </a:prstGeom>
        </p:spPr>
      </p:pic>
    </p:spTree>
    <p:extLst>
      <p:ext uri="{BB962C8B-B14F-4D97-AF65-F5344CB8AC3E}">
        <p14:creationId xmlns:p14="http://schemas.microsoft.com/office/powerpoint/2010/main" val="1501763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9864EE7-3828-04B0-2945-FDE0219E37C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087B9B-6982-DCC5-CF8E-7788F83FE42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678DA0B5-77E5-EAF2-77AA-208188C572D1}"/>
              </a:ext>
            </a:extLst>
          </p:cNvPr>
          <p:cNvSpPr>
            <a:spLocks noGrp="1"/>
          </p:cNvSpPr>
          <p:nvPr>
            <p:ph idx="4294967295"/>
          </p:nvPr>
        </p:nvSpPr>
        <p:spPr>
          <a:xfrm>
            <a:off x="770011" y="5502029"/>
            <a:ext cx="10414662" cy="1047088"/>
          </a:xfrm>
          <a:prstGeom prst="rect">
            <a:avLst/>
          </a:prstGeom>
        </p:spPr>
        <p:txBody>
          <a:bodyPr lIns="91440" tIns="45720" rIns="91440" bIns="45720" anchor="t">
            <a:normAutofit fontScale="85000" lnSpcReduction="10000"/>
          </a:bodyPr>
          <a:lstStyle/>
          <a:p>
            <a:pPr algn="ctr">
              <a:lnSpc>
                <a:spcPct val="100000"/>
              </a:lnSpc>
              <a:spcBef>
                <a:spcPts val="1400"/>
              </a:spcBef>
            </a:pPr>
            <a:r>
              <a:rPr lang="en-US" sz="2200" dirty="0">
                <a:solidFill>
                  <a:schemeClr val="accent3">
                    <a:lumMod val="25000"/>
                  </a:schemeClr>
                </a:solidFill>
                <a:latin typeface="Abadi"/>
              </a:rPr>
              <a:t>For this site, there were 10 successes and 3 fails. Booster version FT had the most attempts with 9 total, with 6 successes and 3 fails, across payloads from just below 2500KG to around 6800KG. Version B4 had 3 attempts all successes and version B5 had 1 successful attempt.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8BC113EE-A532-0901-A4E5-DFD38E4FE5C1}"/>
              </a:ext>
            </a:extLst>
          </p:cNvPr>
          <p:cNvSpPr txBox="1">
            <a:spLocks/>
          </p:cNvSpPr>
          <p:nvPr/>
        </p:nvSpPr>
        <p:spPr>
          <a:xfrm>
            <a:off x="770011" y="190049"/>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500" dirty="0">
                <a:solidFill>
                  <a:srgbClr val="0B49CB"/>
                </a:solidFill>
                <a:latin typeface="Abadi"/>
              </a:rPr>
              <a:t>Payload Vs Success site KSC LC-39A</a:t>
            </a:r>
          </a:p>
        </p:txBody>
      </p:sp>
      <p:pic>
        <p:nvPicPr>
          <p:cNvPr id="6" name="Picture 5">
            <a:extLst>
              <a:ext uri="{FF2B5EF4-FFF2-40B4-BE49-F238E27FC236}">
                <a16:creationId xmlns:a16="http://schemas.microsoft.com/office/drawing/2014/main" id="{F13097FF-1D29-484B-877C-A4B5AFA40836}"/>
              </a:ext>
            </a:extLst>
          </p:cNvPr>
          <p:cNvPicPr>
            <a:picLocks noChangeAspect="1"/>
          </p:cNvPicPr>
          <p:nvPr/>
        </p:nvPicPr>
        <p:blipFill>
          <a:blip r:embed="rId3"/>
          <a:stretch>
            <a:fillRect/>
          </a:stretch>
        </p:blipFill>
        <p:spPr>
          <a:xfrm>
            <a:off x="216040" y="739098"/>
            <a:ext cx="11759920" cy="4663095"/>
          </a:xfrm>
          <a:prstGeom prst="rect">
            <a:avLst/>
          </a:prstGeom>
        </p:spPr>
      </p:pic>
    </p:spTree>
    <p:extLst>
      <p:ext uri="{BB962C8B-B14F-4D97-AF65-F5344CB8AC3E}">
        <p14:creationId xmlns:p14="http://schemas.microsoft.com/office/powerpoint/2010/main" val="1150251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EC03C56-1D62-563B-6DC1-21A8E0B121A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0663AF-6767-637E-2EF2-D15CC3BFF3D3}"/>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3A6DF673-38CF-1B31-71EA-4DB53ABA9E2F}"/>
              </a:ext>
            </a:extLst>
          </p:cNvPr>
          <p:cNvSpPr>
            <a:spLocks noGrp="1"/>
          </p:cNvSpPr>
          <p:nvPr>
            <p:ph idx="4294967295"/>
          </p:nvPr>
        </p:nvSpPr>
        <p:spPr>
          <a:xfrm>
            <a:off x="770011" y="5502029"/>
            <a:ext cx="10414662" cy="1047088"/>
          </a:xfrm>
          <a:prstGeom prst="rect">
            <a:avLst/>
          </a:prstGeom>
        </p:spPr>
        <p:txBody>
          <a:bodyPr lIns="91440" tIns="45720" rIns="91440" bIns="45720" anchor="t">
            <a:normAutofit fontScale="85000" lnSpcReduction="20000"/>
          </a:bodyPr>
          <a:lstStyle/>
          <a:p>
            <a:pPr algn="ctr">
              <a:lnSpc>
                <a:spcPct val="100000"/>
              </a:lnSpc>
              <a:spcBef>
                <a:spcPts val="1400"/>
              </a:spcBef>
            </a:pPr>
            <a:r>
              <a:rPr lang="en-US" sz="2200" dirty="0">
                <a:solidFill>
                  <a:schemeClr val="accent3">
                    <a:lumMod val="25000"/>
                  </a:schemeClr>
                </a:solidFill>
                <a:latin typeface="Abadi"/>
              </a:rPr>
              <a:t>For this site, there was only two successful attempts with widely variating payloads. Both of version’s v1.1 attempts were failures. Version FT had success at the lower payload around 500KG but failed around 2100KG. Version B4 failed twice and succeeded once with heavier payloads than the other two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54C2DF-8B8F-9670-36AA-D373A4818303}"/>
              </a:ext>
            </a:extLst>
          </p:cNvPr>
          <p:cNvSpPr txBox="1">
            <a:spLocks/>
          </p:cNvSpPr>
          <p:nvPr/>
        </p:nvSpPr>
        <p:spPr>
          <a:xfrm>
            <a:off x="770011" y="190049"/>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500" dirty="0">
                <a:solidFill>
                  <a:srgbClr val="0B49CB"/>
                </a:solidFill>
                <a:latin typeface="Abadi"/>
              </a:rPr>
              <a:t>Payload Vs Success site VAFB SLC-4E</a:t>
            </a:r>
          </a:p>
        </p:txBody>
      </p:sp>
      <p:pic>
        <p:nvPicPr>
          <p:cNvPr id="4" name="Picture 3">
            <a:extLst>
              <a:ext uri="{FF2B5EF4-FFF2-40B4-BE49-F238E27FC236}">
                <a16:creationId xmlns:a16="http://schemas.microsoft.com/office/drawing/2014/main" id="{948A926E-C30D-F31E-B700-1581690050C2}"/>
              </a:ext>
            </a:extLst>
          </p:cNvPr>
          <p:cNvPicPr>
            <a:picLocks noChangeAspect="1"/>
          </p:cNvPicPr>
          <p:nvPr/>
        </p:nvPicPr>
        <p:blipFill>
          <a:blip r:embed="rId3"/>
          <a:stretch>
            <a:fillRect/>
          </a:stretch>
        </p:blipFill>
        <p:spPr>
          <a:xfrm>
            <a:off x="385005" y="860904"/>
            <a:ext cx="11421989" cy="4519318"/>
          </a:xfrm>
          <a:prstGeom prst="rect">
            <a:avLst/>
          </a:prstGeom>
        </p:spPr>
      </p:pic>
    </p:spTree>
    <p:extLst>
      <p:ext uri="{BB962C8B-B14F-4D97-AF65-F5344CB8AC3E}">
        <p14:creationId xmlns:p14="http://schemas.microsoft.com/office/powerpoint/2010/main" val="1865623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74508" y="5478990"/>
            <a:ext cx="10242983" cy="109316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Accuracy on the test data was the same for all different models at around 83.333%. This is mainly due to the small test sample size of only around 18 observations.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7" name="Chart 6">
            <a:extLst>
              <a:ext uri="{FF2B5EF4-FFF2-40B4-BE49-F238E27FC236}">
                <a16:creationId xmlns:a16="http://schemas.microsoft.com/office/drawing/2014/main" id="{321A1372-1267-7F83-9EC1-240AD4808EB5}"/>
              </a:ext>
            </a:extLst>
          </p:cNvPr>
          <p:cNvGraphicFramePr/>
          <p:nvPr>
            <p:extLst>
              <p:ext uri="{D42A27DB-BD31-4B8C-83A1-F6EECF244321}">
                <p14:modId xmlns:p14="http://schemas.microsoft.com/office/powerpoint/2010/main" val="814790781"/>
              </p:ext>
            </p:extLst>
          </p:nvPr>
        </p:nvGraphicFramePr>
        <p:xfrm>
          <a:off x="2343499" y="1272326"/>
          <a:ext cx="6941178" cy="40934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7667E7F-CA91-7576-9D46-01C327B29B82}"/>
              </a:ext>
            </a:extLst>
          </p:cNvPr>
          <p:cNvPicPr>
            <a:picLocks noChangeAspect="1"/>
          </p:cNvPicPr>
          <p:nvPr/>
        </p:nvPicPr>
        <p:blipFill>
          <a:blip r:embed="rId3"/>
          <a:stretch>
            <a:fillRect/>
          </a:stretch>
        </p:blipFill>
        <p:spPr>
          <a:xfrm>
            <a:off x="1014673" y="1710146"/>
            <a:ext cx="4925112" cy="4315427"/>
          </a:xfrm>
          <a:prstGeom prst="rect">
            <a:avLst/>
          </a:prstGeom>
        </p:spPr>
      </p:pic>
      <p:sp>
        <p:nvSpPr>
          <p:cNvPr id="7" name="TextBox 6">
            <a:extLst>
              <a:ext uri="{FF2B5EF4-FFF2-40B4-BE49-F238E27FC236}">
                <a16:creationId xmlns:a16="http://schemas.microsoft.com/office/drawing/2014/main" id="{B389CCC5-6BDC-A2BF-284A-50BD8FB90647}"/>
              </a:ext>
            </a:extLst>
          </p:cNvPr>
          <p:cNvSpPr txBox="1"/>
          <p:nvPr/>
        </p:nvSpPr>
        <p:spPr>
          <a:xfrm>
            <a:off x="6852228" y="2541954"/>
            <a:ext cx="3725088" cy="2031325"/>
          </a:xfrm>
          <a:prstGeom prst="rect">
            <a:avLst/>
          </a:prstGeom>
          <a:noFill/>
        </p:spPr>
        <p:txBody>
          <a:bodyPr wrap="square" rtlCol="0">
            <a:spAutoFit/>
          </a:bodyPr>
          <a:lstStyle/>
          <a:p>
            <a:r>
              <a:rPr lang="en-US" dirty="0"/>
              <a:t>Confusion matrix was the same for all models as well as the accuracy on the test data for each model. Since the test data size was so small. It gave 3 false positives where it predicted landed when in truth it was not landed. </a:t>
            </a: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pic>
        <p:nvPicPr>
          <p:cNvPr id="3" name="Content Placeholder 2">
            <a:extLst>
              <a:ext uri="{FF2B5EF4-FFF2-40B4-BE49-F238E27FC236}">
                <a16:creationId xmlns:a16="http://schemas.microsoft.com/office/drawing/2014/main" id="{297A0FD4-FA9E-41A8-5791-AB0CE74AFF9D}"/>
              </a:ext>
            </a:extLst>
          </p:cNvPr>
          <p:cNvPicPr>
            <a:picLocks noGrp="1" noChangeAspect="1"/>
          </p:cNvPicPr>
          <p:nvPr>
            <p:ph sz="half" idx="4294967295"/>
          </p:nvPr>
        </p:nvPicPr>
        <p:blipFill>
          <a:blip r:embed="rId4"/>
          <a:srcRect/>
          <a:stretch/>
        </p:blipFill>
        <p:spPr>
          <a:xfrm>
            <a:off x="838199" y="1640081"/>
            <a:ext cx="10515600" cy="2730143"/>
          </a:xfrm>
          <a:prstGeom prst="rect">
            <a:avLst/>
          </a:prstGeom>
        </p:spPr>
      </p:pic>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4" name="TextBox 3">
            <a:extLst>
              <a:ext uri="{FF2B5EF4-FFF2-40B4-BE49-F238E27FC236}">
                <a16:creationId xmlns:a16="http://schemas.microsoft.com/office/drawing/2014/main" id="{88881F74-9A38-E033-54F7-A62937529D26}"/>
              </a:ext>
            </a:extLst>
          </p:cNvPr>
          <p:cNvSpPr txBox="1"/>
          <p:nvPr/>
        </p:nvSpPr>
        <p:spPr>
          <a:xfrm>
            <a:off x="3649226" y="1316916"/>
            <a:ext cx="4893547" cy="323165"/>
          </a:xfrm>
          <a:prstGeom prst="rect">
            <a:avLst/>
          </a:prstGeom>
          <a:noFill/>
        </p:spPr>
        <p:txBody>
          <a:bodyPr wrap="square" rtlCol="0">
            <a:spAutoFit/>
          </a:bodyPr>
          <a:lstStyle/>
          <a:p>
            <a:r>
              <a:rPr lang="en-US" sz="1500" dirty="0"/>
              <a:t>Payload Mass vs Flight Number grouped by Class Scatterplot</a:t>
            </a:r>
          </a:p>
        </p:txBody>
      </p:sp>
      <p:pic>
        <p:nvPicPr>
          <p:cNvPr id="9" name="Picture 8">
            <a:extLst>
              <a:ext uri="{FF2B5EF4-FFF2-40B4-BE49-F238E27FC236}">
                <a16:creationId xmlns:a16="http://schemas.microsoft.com/office/drawing/2014/main" id="{1EB506FA-CC16-DE17-5DB8-38677EA898B4}"/>
              </a:ext>
            </a:extLst>
          </p:cNvPr>
          <p:cNvPicPr>
            <a:picLocks noChangeAspect="1"/>
          </p:cNvPicPr>
          <p:nvPr/>
        </p:nvPicPr>
        <p:blipFill>
          <a:blip r:embed="rId5"/>
          <a:stretch>
            <a:fillRect/>
          </a:stretch>
        </p:blipFill>
        <p:spPr>
          <a:xfrm>
            <a:off x="1894887" y="4568811"/>
            <a:ext cx="8402223" cy="1657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79E6B15-4AB6-966E-0F37-F18C5BA9125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7FDCEB-83B9-A557-46BE-F07C7485598D}"/>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3DB4BBB3-3348-23DE-B4CC-5E0CCCB326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Cont.</a:t>
            </a:r>
            <a:endParaRPr lang="en-US" dirty="0">
              <a:solidFill>
                <a:srgbClr val="0B49CB"/>
              </a:solidFill>
            </a:endParaRPr>
          </a:p>
        </p:txBody>
      </p:sp>
      <p:pic>
        <p:nvPicPr>
          <p:cNvPr id="9" name="Picture 8">
            <a:extLst>
              <a:ext uri="{FF2B5EF4-FFF2-40B4-BE49-F238E27FC236}">
                <a16:creationId xmlns:a16="http://schemas.microsoft.com/office/drawing/2014/main" id="{7FE5BE66-0FDF-B425-994B-8B91DF2211DE}"/>
              </a:ext>
            </a:extLst>
          </p:cNvPr>
          <p:cNvPicPr>
            <a:picLocks noChangeAspect="1"/>
          </p:cNvPicPr>
          <p:nvPr/>
        </p:nvPicPr>
        <p:blipFill>
          <a:blip r:embed="rId4"/>
          <a:srcRect t="8748" b="8748"/>
          <a:stretch/>
        </p:blipFill>
        <p:spPr>
          <a:xfrm>
            <a:off x="1034731" y="1445944"/>
            <a:ext cx="10122538" cy="3987100"/>
          </a:xfrm>
          <a:prstGeom prst="rect">
            <a:avLst/>
          </a:prstGeom>
        </p:spPr>
      </p:pic>
      <p:sp>
        <p:nvSpPr>
          <p:cNvPr id="2" name="TextBox 1">
            <a:extLst>
              <a:ext uri="{FF2B5EF4-FFF2-40B4-BE49-F238E27FC236}">
                <a16:creationId xmlns:a16="http://schemas.microsoft.com/office/drawing/2014/main" id="{E255A43F-AE21-A9D0-3B8C-9DD83541AB1D}"/>
              </a:ext>
            </a:extLst>
          </p:cNvPr>
          <p:cNvSpPr txBox="1"/>
          <p:nvPr/>
        </p:nvSpPr>
        <p:spPr>
          <a:xfrm>
            <a:off x="994605" y="5673019"/>
            <a:ext cx="10202789" cy="646331"/>
          </a:xfrm>
          <a:prstGeom prst="rect">
            <a:avLst/>
          </a:prstGeom>
          <a:noFill/>
        </p:spPr>
        <p:txBody>
          <a:bodyPr wrap="square" rtlCol="0">
            <a:spAutoFit/>
          </a:bodyPr>
          <a:lstStyle/>
          <a:p>
            <a:r>
              <a:rPr lang="en-US" dirty="0"/>
              <a:t>Shows dropdown menu options, and the full slider displayed. Also, a peak of the scatterplot to show that it is plotting for all sites as the dropdown menu selects</a:t>
            </a:r>
          </a:p>
        </p:txBody>
      </p:sp>
    </p:spTree>
    <p:extLst>
      <p:ext uri="{BB962C8B-B14F-4D97-AF65-F5344CB8AC3E}">
        <p14:creationId xmlns:p14="http://schemas.microsoft.com/office/powerpoint/2010/main" val="1996992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9696"/>
            <a:ext cx="10104817" cy="53626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from API GET requests and Web-scraping from Wiki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Used two gathered tables to create class column of successful/failed landings.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Split into 80/20 split</a:t>
            </a:r>
          </a:p>
          <a:p>
            <a:pPr lvl="1">
              <a:lnSpc>
                <a:spcPct val="120000"/>
              </a:lnSpc>
              <a:spcBef>
                <a:spcPts val="1400"/>
              </a:spcBef>
            </a:pPr>
            <a:r>
              <a:rPr lang="en-US" sz="7600" dirty="0">
                <a:solidFill>
                  <a:schemeClr val="bg2">
                    <a:lumMod val="50000"/>
                  </a:schemeClr>
                </a:solidFill>
                <a:latin typeface="Abadi"/>
              </a:rPr>
              <a:t>Performed GridSearchCV for logistic regression, SVC, Decision Tree, KNN</a:t>
            </a:r>
          </a:p>
          <a:p>
            <a:pPr lvl="1">
              <a:lnSpc>
                <a:spcPct val="120000"/>
              </a:lnSpc>
              <a:spcBef>
                <a:spcPts val="1400"/>
              </a:spcBef>
            </a:pPr>
            <a:r>
              <a:rPr lang="en-US" sz="7600" dirty="0">
                <a:solidFill>
                  <a:schemeClr val="bg2">
                    <a:lumMod val="50000"/>
                  </a:schemeClr>
                </a:solidFill>
                <a:latin typeface="Abadi"/>
              </a:rPr>
              <a:t>Created confusion matrix and found accuracy to determine best model.</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a:extLst>
              <a:ext uri="{FF2B5EF4-FFF2-40B4-BE49-F238E27FC236}">
                <a16:creationId xmlns:a16="http://schemas.microsoft.com/office/drawing/2014/main" id="{3AD782B5-B29C-7B68-C519-ED1D55B9E1E1}"/>
              </a:ext>
            </a:extLst>
          </p:cNvPr>
          <p:cNvGraphicFramePr/>
          <p:nvPr>
            <p:extLst>
              <p:ext uri="{D42A27DB-BD31-4B8C-83A1-F6EECF244321}">
                <p14:modId xmlns:p14="http://schemas.microsoft.com/office/powerpoint/2010/main" val="4057415711"/>
              </p:ext>
            </p:extLst>
          </p:nvPr>
        </p:nvGraphicFramePr>
        <p:xfrm>
          <a:off x="770012" y="1376623"/>
          <a:ext cx="10253030" cy="5329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23C371A8-3E50-6D17-23A8-7079028B35C6}"/>
              </a:ext>
            </a:extLst>
          </p:cNvPr>
          <p:cNvSpPr txBox="1"/>
          <p:nvPr/>
        </p:nvSpPr>
        <p:spPr>
          <a:xfrm>
            <a:off x="770011" y="6025573"/>
            <a:ext cx="5677319" cy="369332"/>
          </a:xfrm>
          <a:prstGeom prst="rect">
            <a:avLst/>
          </a:prstGeom>
          <a:noFill/>
        </p:spPr>
        <p:txBody>
          <a:bodyPr wrap="square" rtlCol="0">
            <a:spAutoFit/>
          </a:bodyPr>
          <a:lstStyle/>
          <a:p>
            <a:r>
              <a:rPr lang="en-US" dirty="0">
                <a:hlinkClick r:id="rId8"/>
              </a:rPr>
              <a:t>API </a:t>
            </a:r>
            <a:r>
              <a:rPr lang="en-US" dirty="0" err="1">
                <a:hlinkClick r:id="rId8"/>
              </a:rPr>
              <a:t>Github</a:t>
            </a:r>
            <a:r>
              <a:rPr lang="en-US" dirty="0">
                <a:hlinkClick r:id="rId8"/>
              </a:rPr>
              <a:t> Link</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8" name="Diagram 7">
            <a:extLst>
              <a:ext uri="{FF2B5EF4-FFF2-40B4-BE49-F238E27FC236}">
                <a16:creationId xmlns:a16="http://schemas.microsoft.com/office/drawing/2014/main" id="{1E2FAB4F-85D8-DDEB-9A8B-0FF8962E0F64}"/>
              </a:ext>
            </a:extLst>
          </p:cNvPr>
          <p:cNvGraphicFramePr/>
          <p:nvPr>
            <p:extLst>
              <p:ext uri="{D42A27DB-BD31-4B8C-83A1-F6EECF244321}">
                <p14:modId xmlns:p14="http://schemas.microsoft.com/office/powerpoint/2010/main" val="4020600668"/>
              </p:ext>
            </p:extLst>
          </p:nvPr>
        </p:nvGraphicFramePr>
        <p:xfrm>
          <a:off x="770011" y="1381476"/>
          <a:ext cx="10668000" cy="4785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66F9332-2C3F-7150-8E62-6DDED171EBAB}"/>
              </a:ext>
            </a:extLst>
          </p:cNvPr>
          <p:cNvSpPr txBox="1"/>
          <p:nvPr/>
        </p:nvSpPr>
        <p:spPr>
          <a:xfrm>
            <a:off x="922411" y="6025573"/>
            <a:ext cx="4081668" cy="369332"/>
          </a:xfrm>
          <a:prstGeom prst="rect">
            <a:avLst/>
          </a:prstGeom>
          <a:noFill/>
        </p:spPr>
        <p:txBody>
          <a:bodyPr wrap="square" rtlCol="0">
            <a:spAutoFit/>
          </a:bodyPr>
          <a:lstStyle/>
          <a:p>
            <a:r>
              <a:rPr lang="en-US" dirty="0">
                <a:hlinkClick r:id="rId8"/>
              </a:rPr>
              <a:t>Scraping GitHub Link</a:t>
            </a:r>
            <a:endParaRPr lang="en-US"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011559A1-550F-F8D3-7C88-2EFA31A14514}"/>
              </a:ext>
            </a:extLst>
          </p:cNvPr>
          <p:cNvGraphicFramePr/>
          <p:nvPr>
            <p:extLst>
              <p:ext uri="{D42A27DB-BD31-4B8C-83A1-F6EECF244321}">
                <p14:modId xmlns:p14="http://schemas.microsoft.com/office/powerpoint/2010/main" val="549105886"/>
              </p:ext>
            </p:extLst>
          </p:nvPr>
        </p:nvGraphicFramePr>
        <p:xfrm>
          <a:off x="341645" y="1263704"/>
          <a:ext cx="11435024" cy="5055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572A635-8876-84F3-C120-85F96F4401E3}"/>
              </a:ext>
            </a:extLst>
          </p:cNvPr>
          <p:cNvSpPr txBox="1"/>
          <p:nvPr/>
        </p:nvSpPr>
        <p:spPr>
          <a:xfrm>
            <a:off x="452176" y="5838092"/>
            <a:ext cx="3818373" cy="369332"/>
          </a:xfrm>
          <a:prstGeom prst="rect">
            <a:avLst/>
          </a:prstGeom>
          <a:noFill/>
        </p:spPr>
        <p:txBody>
          <a:bodyPr wrap="square" rtlCol="0">
            <a:spAutoFit/>
          </a:bodyPr>
          <a:lstStyle/>
          <a:p>
            <a:r>
              <a:rPr lang="en-US" dirty="0">
                <a:hlinkClick r:id="rId8"/>
              </a:rPr>
              <a:t>Data Wrangling GitHub Link</a:t>
            </a:r>
            <a:endParaRPr lang="en-US"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1018</TotalTime>
  <Words>1952</Words>
  <Application>Microsoft Office PowerPoint</Application>
  <PresentationFormat>Widescreen</PresentationFormat>
  <Paragraphs>232</Paragraphs>
  <Slides>49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Chloe Drummond</cp:lastModifiedBy>
  <cp:revision>203</cp:revision>
  <dcterms:created xsi:type="dcterms:W3CDTF">2021-04-29T18:58:34Z</dcterms:created>
  <dcterms:modified xsi:type="dcterms:W3CDTF">2025-02-25T03:42:34Z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